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7772400" cx="100584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000000"/>
          </p15:clr>
        </p15:guide>
        <p15:guide id="2" pos="3168">
          <p15:clr>
            <a:srgbClr val="000000"/>
          </p15:clr>
        </p15:guide>
      </p15:sldGuideLst>
    </p:ext>
    <p:ext uri="{2D200454-40CA-4A62-9FC3-DE9A4176ACB9}">
      <p15:notesGuideLst>
        <p15:guide id="1" orient="horz" pos="2927">
          <p15:clr>
            <a:srgbClr val="000000"/>
          </p15:clr>
        </p15:guide>
        <p15:guide id="2" pos="2208">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7D3ABDA-69E1-40BC-A2FD-3171827BBA8E}">
  <a:tblStyle styleId="{47D3ABDA-69E1-40BC-A2FD-3171827BBA8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448" orient="horz"/>
        <p:guide pos="3168"/>
      </p:guideLst>
    </p:cSldViewPr>
  </p:slideViewPr>
  <p:notesViewPr>
    <p:cSldViewPr snapToGrid="0">
      <p:cViewPr varScale="1">
        <p:scale>
          <a:sx n="100" d="100"/>
          <a:sy n="100" d="100"/>
        </p:scale>
        <p:origin x="0" y="0"/>
      </p:cViewPr>
      <p:guideLst>
        <p:guide pos="2927" orient="horz"/>
        <p:guide pos="2208"/>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8"/>
          </a:xfrm>
          <a:prstGeom prst="rect">
            <a:avLst/>
          </a:prstGeom>
          <a:noFill/>
          <a:ln>
            <a:noFill/>
          </a:ln>
        </p:spPr>
        <p:txBody>
          <a:bodyPr anchorCtr="0" anchor="t" bIns="45150" lIns="90300" spcFirstLastPara="1" rIns="90300" wrap="square" tIns="45150"/>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338" y="0"/>
            <a:ext cx="3038475" cy="465138"/>
          </a:xfrm>
          <a:prstGeom prst="rect">
            <a:avLst/>
          </a:prstGeom>
          <a:noFill/>
          <a:ln>
            <a:noFill/>
          </a:ln>
        </p:spPr>
        <p:txBody>
          <a:bodyPr anchorCtr="0" anchor="t" bIns="45150" lIns="90300" spcFirstLastPara="1" rIns="90300" wrap="square" tIns="45150"/>
          <a:lstStyle>
            <a:lvl1pPr lvl="0" marR="0" rtl="0" algn="r">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3038475" cy="465138"/>
          </a:xfrm>
          <a:prstGeom prst="rect">
            <a:avLst/>
          </a:prstGeom>
          <a:noFill/>
          <a:ln>
            <a:noFill/>
          </a:ln>
        </p:spPr>
        <p:txBody>
          <a:bodyPr anchorCtr="0" anchor="b" bIns="45150" lIns="90300" spcFirstLastPara="1" rIns="90300" wrap="square" tIns="45150"/>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r>
              <a:rPr b="0" i="0" lang="en-US" sz="1300" u="none" cap="none" strike="noStrike">
                <a:solidFill>
                  <a:schemeClr val="dk1"/>
                </a:solidFill>
                <a:latin typeface="Arial"/>
                <a:ea typeface="Arial"/>
                <a:cs typeface="Arial"/>
                <a:sym typeface="Arial"/>
              </a:rPr>
              <a:t>00000</a:t>
            </a: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1: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59" name="Google Shape;59;p1: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60" name="Google Shape;60;p1: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0:notes"/>
          <p:cNvSpPr txBox="1"/>
          <p:nvPr>
            <p:ph idx="1" type="body"/>
          </p:nvPr>
        </p:nvSpPr>
        <p:spPr>
          <a:xfrm>
            <a:off x="701675" y="4416425"/>
            <a:ext cx="5607050" cy="4183063"/>
          </a:xfrm>
          <a:prstGeom prst="rect">
            <a:avLst/>
          </a:prstGeom>
        </p:spPr>
        <p:txBody>
          <a:bodyPr anchorCtr="0" anchor="t" bIns="45150" lIns="90300" spcFirstLastPara="1" rIns="90300" wrap="square" tIns="45150">
            <a:noAutofit/>
          </a:bodyPr>
          <a:lstStyle/>
          <a:p>
            <a:pPr indent="0" lvl="0" marL="0">
              <a:spcBef>
                <a:spcPts val="360"/>
              </a:spcBef>
              <a:spcAft>
                <a:spcPts val="0"/>
              </a:spcAft>
              <a:buNone/>
            </a:pPr>
            <a:r>
              <a:t/>
            </a:r>
            <a:endParaRPr/>
          </a:p>
        </p:txBody>
      </p:sp>
      <p:sp>
        <p:nvSpPr>
          <p:cNvPr id="245" name="Google Shape;245;p10: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11: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70" name="Google Shape;270;p11: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271" name="Google Shape;271;p11: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12: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95" name="Google Shape;295;p12: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296" name="Google Shape;296;p12: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13: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331" name="Google Shape;331;p13: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332" name="Google Shape;332;p13: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14: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361" name="Google Shape;361;p14: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362" name="Google Shape;362;p14: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15: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385" name="Google Shape;385;p15: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386" name="Google Shape;386;p15: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16: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421" name="Google Shape;421;p16: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422" name="Google Shape;422;p16: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p17: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445" name="Google Shape;445;p17: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446" name="Google Shape;446;p17: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p18: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476" name="Google Shape;476;p18: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477" name="Google Shape;477;p18: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p19: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535" name="Google Shape;535;p19: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536" name="Google Shape;536;p19: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2: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67" name="Google Shape;67;p2: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68" name="Google Shape;68;p2: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Google Shape;557;p20: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558" name="Google Shape;558;p20: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559" name="Google Shape;559;p20: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p21: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580" name="Google Shape;580;p21: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581" name="Google Shape;581;p21: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p22: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600" name="Google Shape;600;p22: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601" name="Google Shape;601;p22: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p23: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621" name="Google Shape;621;p23: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622" name="Google Shape;622;p23: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Google Shape;644;p24: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645" name="Google Shape;645;p24: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646" name="Google Shape;646;p24: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Google Shape;665;p25: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666" name="Google Shape;666;p25: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667" name="Google Shape;667;p25: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3" name="Shape 683"/>
        <p:cNvGrpSpPr/>
        <p:nvPr/>
      </p:nvGrpSpPr>
      <p:grpSpPr>
        <a:xfrm>
          <a:off x="0" y="0"/>
          <a:ext cx="0" cy="0"/>
          <a:chOff x="0" y="0"/>
          <a:chExt cx="0" cy="0"/>
        </a:xfrm>
      </p:grpSpPr>
      <p:sp>
        <p:nvSpPr>
          <p:cNvPr id="684" name="Google Shape;684;p26: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685" name="Google Shape;685;p26: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686" name="Google Shape;686;p26: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3: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74" name="Google Shape;74;p3: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75" name="Google Shape;75;p3: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4:notes"/>
          <p:cNvSpPr txBox="1"/>
          <p:nvPr>
            <p:ph idx="1" type="body"/>
          </p:nvPr>
        </p:nvSpPr>
        <p:spPr>
          <a:xfrm>
            <a:off x="701675" y="4416425"/>
            <a:ext cx="5607050" cy="4183063"/>
          </a:xfrm>
          <a:prstGeom prst="rect">
            <a:avLst/>
          </a:prstGeom>
        </p:spPr>
        <p:txBody>
          <a:bodyPr anchorCtr="0" anchor="t" bIns="45150" lIns="90300" spcFirstLastPara="1" rIns="90300" wrap="square" tIns="45150">
            <a:noAutofit/>
          </a:bodyPr>
          <a:lstStyle/>
          <a:p>
            <a:pPr indent="0" lvl="0" marL="0">
              <a:spcBef>
                <a:spcPts val="360"/>
              </a:spcBef>
              <a:spcAft>
                <a:spcPts val="0"/>
              </a:spcAft>
              <a:buNone/>
            </a:pPr>
            <a:r>
              <a:t/>
            </a:r>
            <a:endParaRPr/>
          </a:p>
        </p:txBody>
      </p:sp>
      <p:sp>
        <p:nvSpPr>
          <p:cNvPr id="82" name="Google Shape;82;p4: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5: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101" name="Google Shape;101;p5: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102" name="Google Shape;102;p5: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6: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133" name="Google Shape;133;p6: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134" name="Google Shape;134;p6: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7: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165" name="Google Shape;165;p7: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166" name="Google Shape;166;p7: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8: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185" name="Google Shape;185;p8: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186" name="Google Shape;186;p8: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9:notes"/>
          <p:cNvSpPr txBox="1"/>
          <p:nvPr>
            <p:ph idx="12" type="sldNum"/>
          </p:nvPr>
        </p:nvSpPr>
        <p:spPr>
          <a:xfrm>
            <a:off x="3970338" y="8829675"/>
            <a:ext cx="3038475" cy="465138"/>
          </a:xfrm>
          <a:prstGeom prst="rect">
            <a:avLst/>
          </a:prstGeom>
          <a:noFill/>
          <a:ln>
            <a:noFill/>
          </a:ln>
        </p:spPr>
        <p:txBody>
          <a:bodyPr anchorCtr="0" anchor="b" bIns="45150" lIns="90300" spcFirstLastPara="1" rIns="90300" wrap="square" tIns="45150">
            <a:noAutofit/>
          </a:bodyPr>
          <a:lstStyle/>
          <a:p>
            <a:pPr indent="0" lvl="0" marL="0" marR="0" rtl="0" algn="r">
              <a:spcBef>
                <a:spcPts val="0"/>
              </a:spcBef>
              <a:spcAft>
                <a:spcPts val="0"/>
              </a:spcAft>
              <a:buNone/>
            </a:pPr>
            <a:fld id="{00000000-1234-1234-1234-123412341234}" type="slidenum">
              <a:rPr lang="en-US" sz="1300">
                <a:solidFill>
                  <a:schemeClr val="dk1"/>
                </a:solidFill>
                <a:latin typeface="Arial"/>
                <a:ea typeface="Arial"/>
                <a:cs typeface="Arial"/>
                <a:sym typeface="Arial"/>
              </a:rPr>
              <a:t>‹#›</a:t>
            </a:fld>
            <a:endParaRPr sz="1300">
              <a:solidFill>
                <a:schemeClr val="dk1"/>
              </a:solidFill>
              <a:latin typeface="Arial"/>
              <a:ea typeface="Arial"/>
              <a:cs typeface="Arial"/>
              <a:sym typeface="Arial"/>
            </a:endParaRPr>
          </a:p>
        </p:txBody>
      </p:sp>
      <p:sp>
        <p:nvSpPr>
          <p:cNvPr id="214" name="Google Shape;214;p9:notes"/>
          <p:cNvSpPr/>
          <p:nvPr>
            <p:ph idx="2" type="sldImg"/>
          </p:nvPr>
        </p:nvSpPr>
        <p:spPr>
          <a:xfrm>
            <a:off x="1249363" y="698500"/>
            <a:ext cx="4511675" cy="3486150"/>
          </a:xfrm>
          <a:custGeom>
            <a:pathLst>
              <a:path extrusionOk="0" h="120000" w="120000">
                <a:moveTo>
                  <a:pt x="0" y="0"/>
                </a:moveTo>
                <a:lnTo>
                  <a:pt x="120000" y="0"/>
                </a:lnTo>
                <a:lnTo>
                  <a:pt x="120000" y="120000"/>
                </a:lnTo>
                <a:lnTo>
                  <a:pt x="0" y="120000"/>
                </a:lnTo>
                <a:close/>
              </a:path>
            </a:pathLst>
          </a:custGeom>
          <a:noFill/>
          <a:ln>
            <a:noFill/>
          </a:ln>
        </p:spPr>
      </p:sp>
      <p:sp>
        <p:nvSpPr>
          <p:cNvPr id="215" name="Google Shape;215;p9:notes"/>
          <p:cNvSpPr txBox="1"/>
          <p:nvPr>
            <p:ph idx="1" type="body"/>
          </p:nvPr>
        </p:nvSpPr>
        <p:spPr>
          <a:xfrm>
            <a:off x="701675" y="4416425"/>
            <a:ext cx="5607050" cy="4183063"/>
          </a:xfrm>
          <a:prstGeom prst="rect">
            <a:avLst/>
          </a:prstGeom>
          <a:noFill/>
          <a:ln>
            <a:noFill/>
          </a:ln>
        </p:spPr>
        <p:txBody>
          <a:bodyPr anchorCtr="0" anchor="t" bIns="45150" lIns="90300" spcFirstLastPara="1" rIns="90300" wrap="square" tIns="4515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0" y="7321550"/>
            <a:ext cx="10058400" cy="450850"/>
          </a:xfrm>
          <a:prstGeom prst="rect">
            <a:avLst/>
          </a:prstGeom>
          <a:gradFill>
            <a:gsLst>
              <a:gs pos="0">
                <a:srgbClr val="DDDDDD"/>
              </a:gs>
              <a:gs pos="100000">
                <a:srgbClr val="C3C3C3"/>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0" name="Google Shape;20;p2"/>
          <p:cNvSpPr/>
          <p:nvPr/>
        </p:nvSpPr>
        <p:spPr>
          <a:xfrm>
            <a:off x="0" y="0"/>
            <a:ext cx="10058400" cy="474663"/>
          </a:xfrm>
          <a:prstGeom prst="rect">
            <a:avLst/>
          </a:prstGeom>
          <a:gradFill>
            <a:gsLst>
              <a:gs pos="0">
                <a:srgbClr val="C6C6C6"/>
              </a:gs>
              <a:gs pos="100000">
                <a:srgbClr val="DDDDDD"/>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1" name="Google Shape;21;p2"/>
          <p:cNvSpPr/>
          <p:nvPr/>
        </p:nvSpPr>
        <p:spPr>
          <a:xfrm>
            <a:off x="0" y="0"/>
            <a:ext cx="10058400" cy="77724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pic>
        <p:nvPicPr>
          <p:cNvPr descr="https://lh4.googleusercontent.com/B2ADHe_8YV7q8HPVu5kDki-ABHiCh7pwDO7h0kdt4W9P_3lliCW21U15MIG2vQlX4bIiOi55F9qOfSziB3aN9EAbKhrCTaY1mHTLPUsRnRGDP9BDjeF9QMpkikGvH9RuXO2T" id="22" name="Google Shape;22;p2"/>
          <p:cNvPicPr preferRelativeResize="0"/>
          <p:nvPr/>
        </p:nvPicPr>
        <p:blipFill rotWithShape="1">
          <a:blip r:embed="rId2">
            <a:alphaModFix/>
          </a:blip>
          <a:srcRect b="0" l="0" r="0" t="0"/>
          <a:stretch/>
        </p:blipFill>
        <p:spPr>
          <a:xfrm>
            <a:off x="0" y="0"/>
            <a:ext cx="661988" cy="539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1" name="Shape 51"/>
        <p:cNvGrpSpPr/>
        <p:nvPr/>
      </p:nvGrpSpPr>
      <p:grpSpPr>
        <a:xfrm>
          <a:off x="0" y="0"/>
          <a:ext cx="0" cy="0"/>
          <a:chOff x="0" y="0"/>
          <a:chExt cx="0" cy="0"/>
        </a:xfrm>
      </p:grpSpPr>
      <p:sp>
        <p:nvSpPr>
          <p:cNvPr id="52" name="Google Shape;52;p11"/>
          <p:cNvSpPr txBox="1"/>
          <p:nvPr>
            <p:ph type="title"/>
          </p:nvPr>
        </p:nvSpPr>
        <p:spPr>
          <a:xfrm>
            <a:off x="503238" y="311150"/>
            <a:ext cx="9051925" cy="12954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9pPr>
          </a:lstStyle>
          <a:p/>
        </p:txBody>
      </p:sp>
      <p:sp>
        <p:nvSpPr>
          <p:cNvPr id="53" name="Google Shape;53;p11"/>
          <p:cNvSpPr txBox="1"/>
          <p:nvPr>
            <p:ph idx="1" type="body"/>
          </p:nvPr>
        </p:nvSpPr>
        <p:spPr>
          <a:xfrm rot="5400000">
            <a:off x="2463801" y="-147637"/>
            <a:ext cx="5130800" cy="9051925"/>
          </a:xfrm>
          <a:prstGeom prst="rect">
            <a:avLst/>
          </a:prstGeom>
          <a:noFill/>
          <a:ln>
            <a:noFill/>
          </a:ln>
        </p:spPr>
        <p:txBody>
          <a:bodyPr anchorCtr="0" anchor="t" bIns="31825" lIns="63675" spcFirstLastPara="1" rIns="63675" wrap="square" tIns="31825"/>
          <a:lstStyle>
            <a:lvl1pPr indent="-368300" lvl="0" marL="457200"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1pPr>
            <a:lvl2pPr indent="-349250" lvl="1" marL="9144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2pPr>
            <a:lvl3pPr indent="-336550" lvl="2" marL="1371600" marR="0" rtl="0" algn="l">
              <a:spcBef>
                <a:spcPts val="34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54" name="Shape 54"/>
        <p:cNvGrpSpPr/>
        <p:nvPr/>
      </p:nvGrpSpPr>
      <p:grpSpPr>
        <a:xfrm>
          <a:off x="0" y="0"/>
          <a:ext cx="0" cy="0"/>
          <a:chOff x="0" y="0"/>
          <a:chExt cx="0" cy="0"/>
        </a:xfrm>
      </p:grpSpPr>
      <p:sp>
        <p:nvSpPr>
          <p:cNvPr id="55" name="Google Shape;55;p12"/>
          <p:cNvSpPr txBox="1"/>
          <p:nvPr>
            <p:ph type="title"/>
          </p:nvPr>
        </p:nvSpPr>
        <p:spPr>
          <a:xfrm rot="5400000">
            <a:off x="5107782" y="2496344"/>
            <a:ext cx="6632575" cy="2262188"/>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9pPr>
          </a:lstStyle>
          <a:p/>
        </p:txBody>
      </p:sp>
      <p:sp>
        <p:nvSpPr>
          <p:cNvPr id="56" name="Google Shape;56;p12"/>
          <p:cNvSpPr txBox="1"/>
          <p:nvPr>
            <p:ph idx="1" type="body"/>
          </p:nvPr>
        </p:nvSpPr>
        <p:spPr>
          <a:xfrm rot="5400000">
            <a:off x="505619" y="308769"/>
            <a:ext cx="6632575" cy="6637337"/>
          </a:xfrm>
          <a:prstGeom prst="rect">
            <a:avLst/>
          </a:prstGeom>
          <a:noFill/>
          <a:ln>
            <a:noFill/>
          </a:ln>
        </p:spPr>
        <p:txBody>
          <a:bodyPr anchorCtr="0" anchor="t" bIns="31825" lIns="63675" spcFirstLastPara="1" rIns="63675" wrap="square" tIns="31825"/>
          <a:lstStyle>
            <a:lvl1pPr indent="-368300" lvl="0" marL="457200"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1pPr>
            <a:lvl2pPr indent="-349250" lvl="1" marL="9144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2pPr>
            <a:lvl3pPr indent="-336550" lvl="2" marL="1371600" marR="0" rtl="0" algn="l">
              <a:spcBef>
                <a:spcPts val="34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3" name="Shape 2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p:cSld name="Title and Content">
    <p:spTree>
      <p:nvGrpSpPr>
        <p:cNvPr id="24" name="Shape 24"/>
        <p:cNvGrpSpPr/>
        <p:nvPr/>
      </p:nvGrpSpPr>
      <p:grpSpPr>
        <a:xfrm>
          <a:off x="0" y="0"/>
          <a:ext cx="0" cy="0"/>
          <a:chOff x="0" y="0"/>
          <a:chExt cx="0" cy="0"/>
        </a:xfrm>
      </p:grpSpPr>
      <p:sp>
        <p:nvSpPr>
          <p:cNvPr id="25" name="Google Shape;25;p4"/>
          <p:cNvSpPr/>
          <p:nvPr/>
        </p:nvSpPr>
        <p:spPr>
          <a:xfrm>
            <a:off x="0" y="7321550"/>
            <a:ext cx="10058400" cy="450850"/>
          </a:xfrm>
          <a:prstGeom prst="rect">
            <a:avLst/>
          </a:prstGeom>
          <a:gradFill>
            <a:gsLst>
              <a:gs pos="0">
                <a:srgbClr val="DDDDDD"/>
              </a:gs>
              <a:gs pos="100000">
                <a:srgbClr val="C3C3C3"/>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6" name="Google Shape;26;p4"/>
          <p:cNvSpPr/>
          <p:nvPr/>
        </p:nvSpPr>
        <p:spPr>
          <a:xfrm>
            <a:off x="0" y="0"/>
            <a:ext cx="10058400" cy="474663"/>
          </a:xfrm>
          <a:prstGeom prst="rect">
            <a:avLst/>
          </a:prstGeom>
          <a:gradFill>
            <a:gsLst>
              <a:gs pos="0">
                <a:srgbClr val="C6C6C6"/>
              </a:gs>
              <a:gs pos="100000">
                <a:srgbClr val="DDDDDD"/>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WORK INSTRUCTION  操  作 指 导 书</a:t>
            </a:r>
            <a:endParaRPr/>
          </a:p>
        </p:txBody>
      </p:sp>
      <p:graphicFrame>
        <p:nvGraphicFramePr>
          <p:cNvPr id="27" name="Google Shape;27;p4"/>
          <p:cNvGraphicFramePr/>
          <p:nvPr/>
        </p:nvGraphicFramePr>
        <p:xfrm>
          <a:off x="4763" y="477838"/>
          <a:ext cx="3000000" cy="3000000"/>
        </p:xfrm>
        <a:graphic>
          <a:graphicData uri="http://schemas.openxmlformats.org/drawingml/2006/table">
            <a:tbl>
              <a:tblPr>
                <a:noFill/>
                <a:tableStyleId>{47D3ABDA-69E1-40BC-A2FD-3171827BBA8E}</a:tableStyleId>
              </a:tblPr>
              <a:tblGrid>
                <a:gridCol w="1577975"/>
                <a:gridCol w="692150"/>
                <a:gridCol w="1917700"/>
                <a:gridCol w="947725"/>
                <a:gridCol w="1528775"/>
                <a:gridCol w="701675"/>
                <a:gridCol w="457200"/>
                <a:gridCol w="696900"/>
                <a:gridCol w="774700"/>
                <a:gridCol w="757250"/>
              </a:tblGrid>
              <a:tr h="215900">
                <a:tc rowSpan="2">
                  <a:txBody>
                    <a:bodyPr>
                      <a:noAutofit/>
                    </a:bodyPr>
                    <a:lstStyle/>
                    <a:p>
                      <a:pPr indent="0" lvl="0" marL="0" marR="0" rtl="0" algn="ctr">
                        <a:lnSpc>
                          <a:spcPct val="100000"/>
                        </a:lnSpc>
                        <a:spcBef>
                          <a:spcPts val="0"/>
                        </a:spcBef>
                        <a:spcAft>
                          <a:spcPts val="0"/>
                        </a:spcAft>
                        <a:buClr>
                          <a:schemeClr val="dk1"/>
                        </a:buClr>
                        <a:buSzPts val="1600"/>
                        <a:buFont typeface="Calibri"/>
                        <a:buNone/>
                      </a:pPr>
                      <a:r>
                        <a:rPr b="1" i="0" lang="en-US" sz="1600" u="none" cap="none" strike="noStrike">
                          <a:solidFill>
                            <a:schemeClr val="dk1"/>
                          </a:solidFill>
                          <a:latin typeface="Calibri"/>
                          <a:ea typeface="Calibri"/>
                          <a:cs typeface="Calibri"/>
                          <a:sym typeface="Calibri"/>
                        </a:rPr>
                        <a:t>Product Name</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rowSpan="2">
                  <a:txBody>
                    <a:bodyPr>
                      <a:noAutofit/>
                    </a:bodyPr>
                    <a:lstStyle/>
                    <a:p>
                      <a:pPr indent="0" lvl="0" marL="0" marR="0" rtl="0" algn="ctr">
                        <a:lnSpc>
                          <a:spcPct val="100000"/>
                        </a:lnSpc>
                        <a:spcBef>
                          <a:spcPts val="0"/>
                        </a:spcBef>
                        <a:spcAft>
                          <a:spcPts val="0"/>
                        </a:spcAft>
                        <a:buClr>
                          <a:schemeClr val="dk1"/>
                        </a:buClr>
                        <a:buSzPts val="1000"/>
                        <a:buFont typeface="Calibri"/>
                        <a:buNone/>
                      </a:pPr>
                      <a:r>
                        <a:rPr b="1" i="0" lang="en-US" sz="1000" u="none" cap="none" strike="noStrike">
                          <a:solidFill>
                            <a:schemeClr val="dk1"/>
                          </a:solidFill>
                          <a:latin typeface="Calibri"/>
                          <a:ea typeface="Calibri"/>
                          <a:cs typeface="Calibri"/>
                          <a:sym typeface="Calibri"/>
                        </a:rPr>
                        <a:t>Assembly</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DDDD"/>
                    </a:solidFill>
                  </a:tcPr>
                </a:tc>
                <a:tc rowSpan="2">
                  <a:txBody>
                    <a:bodyPr>
                      <a:noAutofit/>
                    </a:bodyPr>
                    <a:lstStyle/>
                    <a:p>
                      <a:pPr indent="0" lvl="0" marL="0" marR="0" rtl="0" algn="ctr">
                        <a:lnSpc>
                          <a:spcPct val="100000"/>
                        </a:lnSpc>
                        <a:spcBef>
                          <a:spcPts val="0"/>
                        </a:spcBef>
                        <a:spcAft>
                          <a:spcPts val="0"/>
                        </a:spcAft>
                        <a:buClr>
                          <a:schemeClr val="dk1"/>
                        </a:buClr>
                        <a:buSzPts val="1300"/>
                        <a:buFont typeface="Arial"/>
                        <a:buNone/>
                      </a:pPr>
                      <a:r>
                        <a:t/>
                      </a:r>
                      <a:endParaRPr b="1" i="0" sz="13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noAutofit/>
                    </a:bodyPr>
                    <a:lstStyle/>
                    <a:p>
                      <a:pPr indent="0" lvl="0" marL="0" marR="0" rtl="0" algn="ctr">
                        <a:lnSpc>
                          <a:spcPct val="100000"/>
                        </a:lnSpc>
                        <a:spcBef>
                          <a:spcPts val="0"/>
                        </a:spcBef>
                        <a:spcAft>
                          <a:spcPts val="0"/>
                        </a:spcAft>
                        <a:buClr>
                          <a:schemeClr val="dk1"/>
                        </a:buClr>
                        <a:buSzPts val="1000"/>
                        <a:buFont typeface="Calibri"/>
                        <a:buNone/>
                      </a:pPr>
                      <a:r>
                        <a:rPr b="1" i="0" lang="en-US" sz="1000" u="none" cap="none" strike="noStrike">
                          <a:solidFill>
                            <a:schemeClr val="dk1"/>
                          </a:solidFill>
                          <a:latin typeface="Calibri"/>
                          <a:ea typeface="Calibri"/>
                          <a:cs typeface="Calibri"/>
                          <a:sym typeface="Calibri"/>
                        </a:rPr>
                        <a:t>Global Doc #</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DDDD"/>
                    </a:solidFill>
                  </a:tcPr>
                </a:tc>
                <a:tc>
                  <a:txBody>
                    <a:bodyPr>
                      <a:noAutofit/>
                    </a:bodyPr>
                    <a:lstStyle/>
                    <a:p>
                      <a:pPr indent="0" lvl="0" marL="0" marR="0" rtl="0" algn="ctr">
                        <a:lnSpc>
                          <a:spcPct val="100000"/>
                        </a:lnSpc>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Production Use Only</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rowSpan="2">
                  <a:txBody>
                    <a:bodyPr>
                      <a:noAutofit/>
                    </a:bodyPr>
                    <a:lstStyle/>
                    <a:p>
                      <a:pPr indent="0" lvl="0" marL="0" marR="0" rtl="0" algn="ctr">
                        <a:lnSpc>
                          <a:spcPct val="100000"/>
                        </a:lnSpc>
                        <a:spcBef>
                          <a:spcPts val="0"/>
                        </a:spcBef>
                        <a:spcAft>
                          <a:spcPts val="0"/>
                        </a:spcAft>
                        <a:buClr>
                          <a:schemeClr val="dk1"/>
                        </a:buClr>
                        <a:buSzPts val="1000"/>
                        <a:buFont typeface="Calibri"/>
                        <a:buNone/>
                      </a:pPr>
                      <a:r>
                        <a:rPr b="1" i="0" lang="en-US" sz="1000" u="none" cap="none" strike="noStrike">
                          <a:solidFill>
                            <a:schemeClr val="dk1"/>
                          </a:solidFill>
                          <a:latin typeface="Calibri"/>
                          <a:ea typeface="Calibri"/>
                          <a:cs typeface="Calibri"/>
                          <a:sym typeface="Calibri"/>
                        </a:rPr>
                        <a:t>Revision  </a:t>
                      </a:r>
                      <a:endParaRPr/>
                    </a:p>
                    <a:p>
                      <a:pPr indent="0" lvl="0" marL="0" marR="0" rtl="0" algn="ctr">
                        <a:lnSpc>
                          <a:spcPct val="100000"/>
                        </a:lnSpc>
                        <a:spcBef>
                          <a:spcPts val="20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版本</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DDDD"/>
                    </a:solidFill>
                  </a:tcPr>
                </a:tc>
                <a:tc rowSpan="2">
                  <a:txBody>
                    <a:bodyPr>
                      <a:noAutofit/>
                    </a:bodyPr>
                    <a:lstStyle/>
                    <a:p>
                      <a:pPr indent="0" lvl="0" marL="0" marR="0" rtl="0" algn="ctr">
                        <a:lnSpc>
                          <a:spcPct val="100000"/>
                        </a:lnSpc>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1</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rowSpan="2">
                  <a:txBody>
                    <a:bodyPr>
                      <a:noAutofit/>
                    </a:bodyPr>
                    <a:lstStyle/>
                    <a:p>
                      <a:pPr indent="0" lvl="0" marL="0" marR="0" rtl="0" algn="ctr">
                        <a:lnSpc>
                          <a:spcPct val="100000"/>
                        </a:lnSpc>
                        <a:spcBef>
                          <a:spcPts val="0"/>
                        </a:spcBef>
                        <a:spcAft>
                          <a:spcPts val="0"/>
                        </a:spcAft>
                        <a:buClr>
                          <a:schemeClr val="dk1"/>
                        </a:buClr>
                        <a:buSzPts val="1000"/>
                        <a:buFont typeface="Calibri"/>
                        <a:buNone/>
                      </a:pPr>
                      <a:r>
                        <a:rPr b="1" i="0" lang="en-US" sz="1000" u="none" cap="none" strike="noStrike">
                          <a:solidFill>
                            <a:schemeClr val="dk1"/>
                          </a:solidFill>
                          <a:latin typeface="Calibri"/>
                          <a:ea typeface="Calibri"/>
                          <a:cs typeface="Calibri"/>
                          <a:sym typeface="Calibri"/>
                        </a:rPr>
                        <a:t>Date</a:t>
                      </a:r>
                      <a:r>
                        <a:rPr b="0" i="0" lang="en-US" sz="1000" u="none" cap="none" strike="noStrike">
                          <a:solidFill>
                            <a:schemeClr val="dk1"/>
                          </a:solidFill>
                          <a:latin typeface="Calibri"/>
                          <a:ea typeface="Calibri"/>
                          <a:cs typeface="Calibri"/>
                          <a:sym typeface="Calibri"/>
                        </a:rPr>
                        <a:t> </a:t>
                      </a:r>
                      <a:endParaRPr/>
                    </a:p>
                    <a:p>
                      <a:pPr indent="0" lvl="0" marL="0" marR="0" rtl="0" algn="ctr">
                        <a:lnSpc>
                          <a:spcPct val="100000"/>
                        </a:lnSpc>
                        <a:spcBef>
                          <a:spcPts val="20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修改日期</a:t>
                      </a:r>
                      <a:endParaRPr b="0" i="0" sz="1000" u="none" cap="none" strike="noStrike">
                        <a:solidFill>
                          <a:schemeClr val="dk1"/>
                        </a:solidFill>
                        <a:latin typeface="Arial"/>
                        <a:ea typeface="Arial"/>
                        <a:cs typeface="Arial"/>
                        <a:sym typeface="Arial"/>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DDDD"/>
                    </a:solidFill>
                  </a:tcPr>
                </a:tc>
                <a:tc rowSpan="2">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rowSpan="2">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ctr">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xx</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15900">
                <a:tc vMerge="1"/>
                <a:tc vMerge="1"/>
                <a:tc vMerge="1"/>
                <a:tc>
                  <a:txBody>
                    <a:bodyPr>
                      <a:noAutofit/>
                    </a:bodyPr>
                    <a:lstStyle/>
                    <a:p>
                      <a:pPr indent="0" lvl="0" marL="0" marR="0" rtl="0" algn="ctr">
                        <a:lnSpc>
                          <a:spcPct val="100000"/>
                        </a:lnSpc>
                        <a:spcBef>
                          <a:spcPts val="0"/>
                        </a:spcBef>
                        <a:spcAft>
                          <a:spcPts val="0"/>
                        </a:spcAft>
                        <a:buClr>
                          <a:schemeClr val="dk1"/>
                        </a:buClr>
                        <a:buSzPts val="1000"/>
                        <a:buFont typeface="Calibri"/>
                        <a:buNone/>
                      </a:pPr>
                      <a:r>
                        <a:rPr b="1" i="0" lang="en-US" sz="1000" u="none" cap="none" strike="noStrike">
                          <a:solidFill>
                            <a:schemeClr val="dk1"/>
                          </a:solidFill>
                          <a:latin typeface="Calibri"/>
                          <a:ea typeface="Calibri"/>
                          <a:cs typeface="Calibri"/>
                          <a:sym typeface="Calibri"/>
                        </a:rPr>
                        <a:t>Regional Doc #</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DDDDD"/>
                    </a:solidFill>
                  </a:tcPr>
                </a:tc>
                <a:tc>
                  <a:txBody>
                    <a:bodyPr>
                      <a:noAutofit/>
                    </a:bodyPr>
                    <a:lstStyle/>
                    <a:p>
                      <a:pPr indent="0" lvl="0" marL="0" marR="0" rtl="0" algn="ctr">
                        <a:lnSpc>
                          <a:spcPct val="100000"/>
                        </a:lnSpc>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WI-01-XXXX-XXX</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vMerge="1"/>
                <a:tc vMerge="1"/>
                <a:tc vMerge="1"/>
                <a:tc vMerge="1"/>
                <a:tc vMerge="1"/>
              </a:tr>
            </a:tbl>
          </a:graphicData>
        </a:graphic>
      </p:graphicFrame>
      <p:sp>
        <p:nvSpPr>
          <p:cNvPr id="28" name="Google Shape;28;p4"/>
          <p:cNvSpPr/>
          <p:nvPr/>
        </p:nvSpPr>
        <p:spPr>
          <a:xfrm>
            <a:off x="0" y="0"/>
            <a:ext cx="10058400" cy="77724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9" name="Google Shape;29;p4"/>
          <p:cNvSpPr txBox="1"/>
          <p:nvPr/>
        </p:nvSpPr>
        <p:spPr>
          <a:xfrm>
            <a:off x="8853488" y="7343775"/>
            <a:ext cx="1176337" cy="398463"/>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libri"/>
                <a:ea typeface="Calibri"/>
                <a:cs typeface="Calibri"/>
                <a:sym typeface="Calibri"/>
              </a:rPr>
              <a:t>Template Rev A</a:t>
            </a:r>
            <a:endParaRPr/>
          </a:p>
        </p:txBody>
      </p:sp>
      <p:sp>
        <p:nvSpPr>
          <p:cNvPr id="30" name="Google Shape;30;p4"/>
          <p:cNvSpPr txBox="1"/>
          <p:nvPr/>
        </p:nvSpPr>
        <p:spPr>
          <a:xfrm>
            <a:off x="2811463" y="7346950"/>
            <a:ext cx="4941887" cy="3841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Motorola Internal</a:t>
            </a:r>
            <a:endParaRPr/>
          </a:p>
          <a:p>
            <a:pPr indent="0" lvl="0" marL="0" marR="0" rtl="0" algn="ctr">
              <a:spcBef>
                <a:spcPts val="0"/>
              </a:spcBef>
              <a:spcAft>
                <a:spcPts val="0"/>
              </a:spcAft>
              <a:buNone/>
            </a:pPr>
            <a:r>
              <a:rPr lang="en-US" sz="900">
                <a:solidFill>
                  <a:schemeClr val="dk1"/>
                </a:solidFill>
                <a:latin typeface="Arial"/>
                <a:ea typeface="Arial"/>
                <a:cs typeface="Arial"/>
                <a:sym typeface="Arial"/>
              </a:rPr>
              <a:t>This document is controlled electronically.  All paper copies of this document are uncontrolled.</a:t>
            </a:r>
            <a:endParaRPr sz="900">
              <a:solidFill>
                <a:schemeClr val="dk1"/>
              </a:solidFill>
              <a:latin typeface="Arial"/>
              <a:ea typeface="Arial"/>
              <a:cs typeface="Arial"/>
              <a:sym typeface="Arial"/>
            </a:endParaRPr>
          </a:p>
        </p:txBody>
      </p:sp>
      <p:graphicFrame>
        <p:nvGraphicFramePr>
          <p:cNvPr id="31" name="Google Shape;31;p4"/>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703275"/>
                <a:gridCol w="1916100"/>
                <a:gridCol w="936625"/>
                <a:gridCol w="1531950"/>
                <a:gridCol w="709600"/>
                <a:gridCol w="463550"/>
                <a:gridCol w="693750"/>
                <a:gridCol w="768350"/>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300"/>
                        <a:buFont typeface="Arial"/>
                        <a:buNone/>
                      </a:pPr>
                      <a:r>
                        <a:t/>
                      </a:r>
                      <a:endParaRPr b="1" i="0" sz="1300" u="none" cap="none" strike="noStrike">
                        <a:solidFill>
                          <a:schemeClr val="dk1"/>
                        </a:solidFill>
                        <a:latin typeface="Calibri"/>
                        <a:ea typeface="Calibri"/>
                        <a:cs typeface="Calibri"/>
                        <a:sym typeface="Calibri"/>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Page:</a:t>
                      </a:r>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of</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descr="D:\Documents\Pictures\MOT_MOB_logo_BW_TRANS.gif" id="32" name="Google Shape;32;p4"/>
          <p:cNvPicPr preferRelativeResize="0"/>
          <p:nvPr/>
        </p:nvPicPr>
        <p:blipFill rotWithShape="1">
          <a:blip r:embed="rId2">
            <a:alphaModFix/>
          </a:blip>
          <a:srcRect b="0" l="0" r="0" t="0"/>
          <a:stretch/>
        </p:blipFill>
        <p:spPr>
          <a:xfrm>
            <a:off x="60325" y="41275"/>
            <a:ext cx="2805113" cy="384175"/>
          </a:xfrm>
          <a:prstGeom prst="rect">
            <a:avLst/>
          </a:prstGeom>
          <a:noFill/>
          <a:ln>
            <a:noFill/>
          </a:ln>
        </p:spPr>
      </p:pic>
      <p:sp>
        <p:nvSpPr>
          <p:cNvPr id="33" name="Google Shape;33;p4"/>
          <p:cNvSpPr txBox="1"/>
          <p:nvPr>
            <p:ph idx="1" type="body"/>
          </p:nvPr>
        </p:nvSpPr>
        <p:spPr>
          <a:xfrm>
            <a:off x="503238" y="1812925"/>
            <a:ext cx="9051925" cy="5130800"/>
          </a:xfrm>
          <a:prstGeom prst="rect">
            <a:avLst/>
          </a:prstGeom>
          <a:noFill/>
          <a:ln>
            <a:noFill/>
          </a:ln>
        </p:spPr>
        <p:txBody>
          <a:bodyPr anchorCtr="0" anchor="t" bIns="31825" lIns="63675" spcFirstLastPara="1" rIns="63675" wrap="square" tIns="31825"/>
          <a:lstStyle>
            <a:lvl1pPr indent="-368300" lvl="0" marL="457200"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1pPr>
            <a:lvl2pPr indent="-349250" lvl="1" marL="9144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2pPr>
            <a:lvl3pPr indent="-336550" lvl="2" marL="1371600" marR="0" rtl="0" algn="l">
              <a:spcBef>
                <a:spcPts val="34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795338" y="4994275"/>
            <a:ext cx="8548687" cy="154463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9pPr>
          </a:lstStyle>
          <a:p/>
        </p:txBody>
      </p:sp>
      <p:sp>
        <p:nvSpPr>
          <p:cNvPr id="36" name="Google Shape;36;p5"/>
          <p:cNvSpPr txBox="1"/>
          <p:nvPr>
            <p:ph idx="1" type="body"/>
          </p:nvPr>
        </p:nvSpPr>
        <p:spPr>
          <a:xfrm>
            <a:off x="795338" y="3294063"/>
            <a:ext cx="8548687" cy="1700212"/>
          </a:xfrm>
          <a:prstGeom prst="rect">
            <a:avLst/>
          </a:prstGeom>
          <a:noFill/>
          <a:ln>
            <a:noFill/>
          </a:ln>
        </p:spPr>
        <p:txBody>
          <a:bodyPr anchorCtr="0" anchor="b" bIns="31825" lIns="63675" spcFirstLastPara="1" rIns="63675" wrap="square" tIns="31825"/>
          <a:lstStyle>
            <a:lvl1pPr indent="-228600" lvl="0" marL="4572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503238" y="311150"/>
            <a:ext cx="9051925" cy="12954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9pPr>
          </a:lstStyle>
          <a:p/>
        </p:txBody>
      </p:sp>
      <p:sp>
        <p:nvSpPr>
          <p:cNvPr id="39" name="Google Shape;39;p6"/>
          <p:cNvSpPr txBox="1"/>
          <p:nvPr>
            <p:ph idx="1" type="body"/>
          </p:nvPr>
        </p:nvSpPr>
        <p:spPr>
          <a:xfrm>
            <a:off x="503238" y="1812925"/>
            <a:ext cx="4449762" cy="5130800"/>
          </a:xfrm>
          <a:prstGeom prst="rect">
            <a:avLst/>
          </a:prstGeom>
          <a:noFill/>
          <a:ln>
            <a:noFill/>
          </a:ln>
        </p:spPr>
        <p:txBody>
          <a:bodyPr anchorCtr="0" anchor="t" bIns="31825" lIns="63675" spcFirstLastPara="1" rIns="63675" wrap="square" tIns="318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0" name="Google Shape;40;p6"/>
          <p:cNvSpPr txBox="1"/>
          <p:nvPr>
            <p:ph idx="2" type="body"/>
          </p:nvPr>
        </p:nvSpPr>
        <p:spPr>
          <a:xfrm>
            <a:off x="5105400" y="1812925"/>
            <a:ext cx="4449763" cy="5130800"/>
          </a:xfrm>
          <a:prstGeom prst="rect">
            <a:avLst/>
          </a:prstGeom>
          <a:noFill/>
          <a:ln>
            <a:noFill/>
          </a:ln>
        </p:spPr>
        <p:txBody>
          <a:bodyPr anchorCtr="0" anchor="t" bIns="31825" lIns="63675" spcFirstLastPara="1" rIns="63675" wrap="square" tIns="318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41" name="Shape 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42" name="Shape 4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3" name="Shape 43"/>
        <p:cNvGrpSpPr/>
        <p:nvPr/>
      </p:nvGrpSpPr>
      <p:grpSpPr>
        <a:xfrm>
          <a:off x="0" y="0"/>
          <a:ext cx="0" cy="0"/>
          <a:chOff x="0" y="0"/>
          <a:chExt cx="0" cy="0"/>
        </a:xfrm>
      </p:grpSpPr>
      <p:sp>
        <p:nvSpPr>
          <p:cNvPr id="44" name="Google Shape;44;p9"/>
          <p:cNvSpPr txBox="1"/>
          <p:nvPr>
            <p:ph type="title"/>
          </p:nvPr>
        </p:nvSpPr>
        <p:spPr>
          <a:xfrm>
            <a:off x="503238" y="309563"/>
            <a:ext cx="3308350" cy="1317625"/>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9pPr>
          </a:lstStyle>
          <a:p/>
        </p:txBody>
      </p:sp>
      <p:sp>
        <p:nvSpPr>
          <p:cNvPr id="45" name="Google Shape;45;p9"/>
          <p:cNvSpPr txBox="1"/>
          <p:nvPr>
            <p:ph idx="1" type="body"/>
          </p:nvPr>
        </p:nvSpPr>
        <p:spPr>
          <a:xfrm>
            <a:off x="3932238" y="309563"/>
            <a:ext cx="5622925" cy="6634162"/>
          </a:xfrm>
          <a:prstGeom prst="rect">
            <a:avLst/>
          </a:prstGeom>
          <a:noFill/>
          <a:ln>
            <a:noFill/>
          </a:ln>
        </p:spPr>
        <p:txBody>
          <a:bodyPr anchorCtr="0" anchor="t" bIns="31825" lIns="63675" spcFirstLastPara="1" rIns="63675" wrap="square" tIns="318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 name="Google Shape;46;p9"/>
          <p:cNvSpPr txBox="1"/>
          <p:nvPr>
            <p:ph idx="2" type="body"/>
          </p:nvPr>
        </p:nvSpPr>
        <p:spPr>
          <a:xfrm>
            <a:off x="503238" y="1627188"/>
            <a:ext cx="3308350" cy="5316537"/>
          </a:xfrm>
          <a:prstGeom prst="rect">
            <a:avLst/>
          </a:prstGeom>
          <a:noFill/>
          <a:ln>
            <a:noFill/>
          </a:ln>
        </p:spPr>
        <p:txBody>
          <a:bodyPr anchorCtr="0" anchor="t" bIns="31825" lIns="63675" spcFirstLastPara="1" rIns="63675" wrap="square" tIns="318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7" name="Shape 47"/>
        <p:cNvGrpSpPr/>
        <p:nvPr/>
      </p:nvGrpSpPr>
      <p:grpSpPr>
        <a:xfrm>
          <a:off x="0" y="0"/>
          <a:ext cx="0" cy="0"/>
          <a:chOff x="0" y="0"/>
          <a:chExt cx="0" cy="0"/>
        </a:xfrm>
      </p:grpSpPr>
      <p:sp>
        <p:nvSpPr>
          <p:cNvPr id="48" name="Google Shape;48;p10"/>
          <p:cNvSpPr txBox="1"/>
          <p:nvPr>
            <p:ph type="title"/>
          </p:nvPr>
        </p:nvSpPr>
        <p:spPr>
          <a:xfrm>
            <a:off x="1971675" y="5440363"/>
            <a:ext cx="6035675" cy="64293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3100" u="none" cap="none" strike="noStrike">
                <a:solidFill>
                  <a:schemeClr val="dk2"/>
                </a:solidFill>
                <a:latin typeface="Arial"/>
                <a:ea typeface="Arial"/>
                <a:cs typeface="Arial"/>
                <a:sym typeface="Arial"/>
              </a:defRPr>
            </a:lvl9pPr>
          </a:lstStyle>
          <a:p/>
        </p:txBody>
      </p:sp>
      <p:sp>
        <p:nvSpPr>
          <p:cNvPr id="49" name="Google Shape;49;p10"/>
          <p:cNvSpPr/>
          <p:nvPr>
            <p:ph idx="2" type="pic"/>
          </p:nvPr>
        </p:nvSpPr>
        <p:spPr>
          <a:xfrm>
            <a:off x="1971675" y="693738"/>
            <a:ext cx="6035675" cy="4664075"/>
          </a:xfrm>
          <a:prstGeom prst="rect">
            <a:avLst/>
          </a:prstGeom>
          <a:noFill/>
          <a:ln>
            <a:noFill/>
          </a:ln>
        </p:spPr>
        <p:txBody>
          <a:bodyPr anchorCtr="0" anchor="t" bIns="31825" lIns="63675" spcFirstLastPara="1" rIns="63675" wrap="square" tIns="31825"/>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50" name="Google Shape;50;p10"/>
          <p:cNvSpPr txBox="1"/>
          <p:nvPr>
            <p:ph idx="1" type="body"/>
          </p:nvPr>
        </p:nvSpPr>
        <p:spPr>
          <a:xfrm>
            <a:off x="1971675" y="6083300"/>
            <a:ext cx="6035675" cy="911225"/>
          </a:xfrm>
          <a:prstGeom prst="rect">
            <a:avLst/>
          </a:prstGeom>
          <a:noFill/>
          <a:ln>
            <a:noFill/>
          </a:ln>
        </p:spPr>
        <p:txBody>
          <a:bodyPr anchorCtr="0" anchor="t" bIns="31825" lIns="63675" spcFirstLastPara="1" rIns="63675" wrap="square" tIns="31825"/>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7321550"/>
            <a:ext cx="10058400" cy="450850"/>
          </a:xfrm>
          <a:prstGeom prst="rect">
            <a:avLst/>
          </a:prstGeom>
          <a:gradFill>
            <a:gsLst>
              <a:gs pos="0">
                <a:srgbClr val="DDDDDD"/>
              </a:gs>
              <a:gs pos="100000">
                <a:srgbClr val="C3C3C3"/>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1" name="Google Shape;11;p1"/>
          <p:cNvSpPr txBox="1"/>
          <p:nvPr>
            <p:ph idx="1" type="body"/>
          </p:nvPr>
        </p:nvSpPr>
        <p:spPr>
          <a:xfrm>
            <a:off x="503238" y="1812925"/>
            <a:ext cx="9051925" cy="5130800"/>
          </a:xfrm>
          <a:prstGeom prst="rect">
            <a:avLst/>
          </a:prstGeom>
          <a:noFill/>
          <a:ln>
            <a:noFill/>
          </a:ln>
        </p:spPr>
        <p:txBody>
          <a:bodyPr anchorCtr="0" anchor="t" bIns="31825" lIns="63675" spcFirstLastPara="1" rIns="63675" wrap="square" tIns="31825"/>
          <a:lstStyle>
            <a:lvl1pPr indent="-368300" lvl="0" marL="457200"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1pPr>
            <a:lvl2pPr indent="-349250" lvl="1" marL="9144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2pPr>
            <a:lvl3pPr indent="-336550" lvl="2" marL="1371600" marR="0" rtl="0" algn="l">
              <a:spcBef>
                <a:spcPts val="34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 name="Google Shape;12;p1"/>
          <p:cNvSpPr/>
          <p:nvPr/>
        </p:nvSpPr>
        <p:spPr>
          <a:xfrm>
            <a:off x="0" y="0"/>
            <a:ext cx="10058400" cy="474663"/>
          </a:xfrm>
          <a:prstGeom prst="rect">
            <a:avLst/>
          </a:prstGeom>
          <a:gradFill>
            <a:gsLst>
              <a:gs pos="0">
                <a:srgbClr val="C6C6C6"/>
              </a:gs>
              <a:gs pos="100000">
                <a:srgbClr val="DDDDDD"/>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WORK INSTRUCTION  操  作 指 导 书</a:t>
            </a:r>
            <a:endParaRPr/>
          </a:p>
        </p:txBody>
      </p:sp>
      <p:graphicFrame>
        <p:nvGraphicFramePr>
          <p:cNvPr id="13" name="Google Shape;13;p1"/>
          <p:cNvGraphicFramePr/>
          <p:nvPr/>
        </p:nvGraphicFramePr>
        <p:xfrm>
          <a:off x="4763" y="477838"/>
          <a:ext cx="3000000" cy="3000000"/>
        </p:xfrm>
        <a:graphic>
          <a:graphicData uri="http://schemas.openxmlformats.org/drawingml/2006/table">
            <a:tbl>
              <a:tblPr>
                <a:noFill/>
                <a:tableStyleId>{47D3ABDA-69E1-40BC-A2FD-3171827BBA8E}</a:tableStyleId>
              </a:tblPr>
              <a:tblGrid>
                <a:gridCol w="1577975"/>
                <a:gridCol w="692150"/>
                <a:gridCol w="1917700"/>
                <a:gridCol w="947725"/>
                <a:gridCol w="1528775"/>
                <a:gridCol w="701675"/>
                <a:gridCol w="457200"/>
                <a:gridCol w="696900"/>
                <a:gridCol w="738200"/>
                <a:gridCol w="793750"/>
              </a:tblGrid>
              <a:tr h="215900">
                <a:tc rowSpan="2">
                  <a:txBody>
                    <a:bodyPr>
                      <a:noAutofit/>
                    </a:bodyPr>
                    <a:lstStyle/>
                    <a:p>
                      <a:pPr indent="0" lvl="0" marL="0" marR="0" rtl="0" algn="ctr">
                        <a:lnSpc>
                          <a:spcPct val="100000"/>
                        </a:lnSpc>
                        <a:spcBef>
                          <a:spcPts val="0"/>
                        </a:spcBef>
                        <a:spcAft>
                          <a:spcPts val="0"/>
                        </a:spcAft>
                        <a:buClr>
                          <a:schemeClr val="dk1"/>
                        </a:buClr>
                        <a:buSzPts val="1600"/>
                        <a:buFont typeface="Calibri"/>
                        <a:buNone/>
                      </a:pPr>
                      <a:r>
                        <a:rPr b="1" i="0" lang="en-US" sz="1600" u="none" cap="none" strike="noStrike">
                          <a:solidFill>
                            <a:schemeClr val="dk1"/>
                          </a:solidFill>
                          <a:latin typeface="Calibri"/>
                          <a:ea typeface="Calibri"/>
                          <a:cs typeface="Calibri"/>
                          <a:sym typeface="Calibri"/>
                        </a:rPr>
                        <a:t>Golf</a:t>
                      </a:r>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noAutofit/>
                    </a:bodyPr>
                    <a:lstStyle/>
                    <a:p>
                      <a:pPr indent="0" lvl="0" marL="0" marR="0" rtl="0" algn="ctr">
                        <a:lnSpc>
                          <a:spcPct val="100000"/>
                        </a:lnSpc>
                        <a:spcBef>
                          <a:spcPts val="0"/>
                        </a:spcBef>
                        <a:spcAft>
                          <a:spcPts val="0"/>
                        </a:spcAft>
                        <a:buClr>
                          <a:schemeClr val="dk1"/>
                        </a:buClr>
                        <a:buSzPts val="1000"/>
                        <a:buFont typeface="Calibri"/>
                        <a:buNone/>
                      </a:pPr>
                      <a:r>
                        <a:rPr b="1" i="0" lang="en-US" sz="1000" u="none" cap="none" strike="noStrike">
                          <a:solidFill>
                            <a:schemeClr val="dk1"/>
                          </a:solidFill>
                          <a:latin typeface="Calibri"/>
                          <a:ea typeface="Calibri"/>
                          <a:cs typeface="Calibri"/>
                          <a:sym typeface="Calibri"/>
                        </a:rPr>
                        <a:t>Assembly</a:t>
                      </a:r>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c rowSpan="2">
                  <a:txBody>
                    <a:bodyPr>
                      <a:noAutofit/>
                    </a:bodyPr>
                    <a:lstStyle/>
                    <a:p>
                      <a:pPr indent="0" lvl="0" marL="0" marR="0" rtl="0" algn="ctr">
                        <a:lnSpc>
                          <a:spcPct val="100000"/>
                        </a:lnSpc>
                        <a:spcBef>
                          <a:spcPts val="0"/>
                        </a:spcBef>
                        <a:spcAft>
                          <a:spcPts val="0"/>
                        </a:spcAft>
                        <a:buClr>
                          <a:schemeClr val="dk1"/>
                        </a:buClr>
                        <a:buSzPts val="1300"/>
                        <a:buFont typeface="Arial"/>
                        <a:buNone/>
                      </a:pPr>
                      <a:r>
                        <a:t/>
                      </a:r>
                      <a:endParaRPr b="1" i="0" sz="1300" u="none" cap="none" strike="noStrike">
                        <a:solidFill>
                          <a:schemeClr val="dk1"/>
                        </a:solidFill>
                        <a:latin typeface="Calibri"/>
                        <a:ea typeface="Calibri"/>
                        <a:cs typeface="Calibri"/>
                        <a:sym typeface="Calibri"/>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ctr">
                        <a:lnSpc>
                          <a:spcPct val="100000"/>
                        </a:lnSpc>
                        <a:spcBef>
                          <a:spcPts val="0"/>
                        </a:spcBef>
                        <a:spcAft>
                          <a:spcPts val="0"/>
                        </a:spcAft>
                        <a:buClr>
                          <a:schemeClr val="dk1"/>
                        </a:buClr>
                        <a:buSzPts val="1000"/>
                        <a:buFont typeface="Calibri"/>
                        <a:buNone/>
                      </a:pPr>
                      <a:r>
                        <a:rPr b="1" i="0" lang="en-US" sz="1000" u="none" cap="none" strike="noStrike">
                          <a:solidFill>
                            <a:schemeClr val="dk1"/>
                          </a:solidFill>
                          <a:latin typeface="Calibri"/>
                          <a:ea typeface="Calibri"/>
                          <a:cs typeface="Calibri"/>
                          <a:sym typeface="Calibri"/>
                        </a:rPr>
                        <a:t>Global Doc #</a:t>
                      </a:r>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c>
                  <a:txBody>
                    <a:bodyPr>
                      <a:noAutofit/>
                    </a:bodyPr>
                    <a:lstStyle/>
                    <a:p>
                      <a:pPr indent="0" lvl="0" marL="0" marR="0" rtl="0" algn="ctr">
                        <a:lnSpc>
                          <a:spcPct val="100000"/>
                        </a:lnSpc>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Production Use Only</a:t>
                      </a:r>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noAutofit/>
                    </a:bodyPr>
                    <a:lstStyle/>
                    <a:p>
                      <a:pPr indent="0" lvl="0" marL="0" marR="0" rtl="0" algn="ctr">
                        <a:lnSpc>
                          <a:spcPct val="100000"/>
                        </a:lnSpc>
                        <a:spcBef>
                          <a:spcPts val="0"/>
                        </a:spcBef>
                        <a:spcAft>
                          <a:spcPts val="0"/>
                        </a:spcAft>
                        <a:buClr>
                          <a:schemeClr val="dk1"/>
                        </a:buClr>
                        <a:buSzPts val="1000"/>
                        <a:buFont typeface="Calibri"/>
                        <a:buNone/>
                      </a:pPr>
                      <a:r>
                        <a:rPr b="1" i="0" lang="en-US" sz="1000" u="none" cap="none" strike="noStrike">
                          <a:solidFill>
                            <a:schemeClr val="dk1"/>
                          </a:solidFill>
                          <a:latin typeface="Calibri"/>
                          <a:ea typeface="Calibri"/>
                          <a:cs typeface="Calibri"/>
                          <a:sym typeface="Calibri"/>
                        </a:rPr>
                        <a:t>Revision  </a:t>
                      </a:r>
                      <a:endParaRPr/>
                    </a:p>
                    <a:p>
                      <a:pPr indent="0" lvl="0" marL="0" marR="0" rtl="0" algn="ctr">
                        <a:lnSpc>
                          <a:spcPct val="100000"/>
                        </a:lnSpc>
                        <a:spcBef>
                          <a:spcPts val="20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版本</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c rowSpan="2">
                  <a:txBody>
                    <a:bodyPr>
                      <a:noAutofit/>
                    </a:bodyPr>
                    <a:lstStyle/>
                    <a:p>
                      <a:pPr indent="0" lvl="0" marL="0" marR="0" rtl="0" algn="ctr">
                        <a:lnSpc>
                          <a:spcPct val="100000"/>
                        </a:lnSpc>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1.2</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noAutofit/>
                    </a:bodyPr>
                    <a:lstStyle/>
                    <a:p>
                      <a:pPr indent="0" lvl="0" marL="0" marR="0" rtl="0" algn="ctr">
                        <a:lnSpc>
                          <a:spcPct val="100000"/>
                        </a:lnSpc>
                        <a:spcBef>
                          <a:spcPts val="0"/>
                        </a:spcBef>
                        <a:spcAft>
                          <a:spcPts val="0"/>
                        </a:spcAft>
                        <a:buClr>
                          <a:schemeClr val="dk1"/>
                        </a:buClr>
                        <a:buSzPts val="1000"/>
                        <a:buFont typeface="Calibri"/>
                        <a:buNone/>
                      </a:pPr>
                      <a:r>
                        <a:rPr b="1" i="0" lang="en-US" sz="1000" u="none" cap="none" strike="noStrike">
                          <a:solidFill>
                            <a:schemeClr val="dk1"/>
                          </a:solidFill>
                          <a:latin typeface="Calibri"/>
                          <a:ea typeface="Calibri"/>
                          <a:cs typeface="Calibri"/>
                          <a:sym typeface="Calibri"/>
                        </a:rPr>
                        <a:t>Date</a:t>
                      </a:r>
                      <a:r>
                        <a:rPr b="0" i="0" lang="en-US" sz="1000" u="none" cap="none" strike="noStrike">
                          <a:solidFill>
                            <a:schemeClr val="dk1"/>
                          </a:solidFill>
                          <a:latin typeface="Calibri"/>
                          <a:ea typeface="Calibri"/>
                          <a:cs typeface="Calibri"/>
                          <a:sym typeface="Calibri"/>
                        </a:rPr>
                        <a:t> </a:t>
                      </a:r>
                      <a:endParaRPr/>
                    </a:p>
                    <a:p>
                      <a:pPr indent="0" lvl="0" marL="0" marR="0" rtl="0" algn="ctr">
                        <a:lnSpc>
                          <a:spcPct val="100000"/>
                        </a:lnSpc>
                        <a:spcBef>
                          <a:spcPts val="20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修改日期</a:t>
                      </a:r>
                      <a:endParaRPr b="0" i="0" sz="1000" u="none" cap="none" strike="noStrike">
                        <a:solidFill>
                          <a:schemeClr val="dk1"/>
                        </a:solidFill>
                        <a:latin typeface="Arial"/>
                        <a:ea typeface="Arial"/>
                        <a:cs typeface="Arial"/>
                        <a:sym typeface="Arial"/>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c rowSpan="2">
                  <a:txBody>
                    <a:bodyPr>
                      <a:noAutofit/>
                    </a:bodyPr>
                    <a:lstStyle/>
                    <a:p>
                      <a:pPr indent="0" lvl="0" marL="0" marR="0" rtl="0" algn="ctr">
                        <a:lnSpc>
                          <a:spcPct val="100000"/>
                        </a:lnSpc>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03/14/18</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Page:</a:t>
                      </a:r>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of 26</a:t>
                      </a:r>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15900">
                <a:tc vMerge="1"/>
                <a:tc vMerge="1"/>
                <a:tc vMerge="1"/>
                <a:tc>
                  <a:txBody>
                    <a:bodyPr>
                      <a:noAutofit/>
                    </a:bodyPr>
                    <a:lstStyle/>
                    <a:p>
                      <a:pPr indent="0" lvl="0" marL="0" marR="0" rtl="0" algn="ctr">
                        <a:lnSpc>
                          <a:spcPct val="100000"/>
                        </a:lnSpc>
                        <a:spcBef>
                          <a:spcPts val="0"/>
                        </a:spcBef>
                        <a:spcAft>
                          <a:spcPts val="0"/>
                        </a:spcAft>
                        <a:buClr>
                          <a:schemeClr val="dk1"/>
                        </a:buClr>
                        <a:buSzPts val="1000"/>
                        <a:buFont typeface="Calibri"/>
                        <a:buNone/>
                      </a:pPr>
                      <a:r>
                        <a:rPr b="1" i="0" lang="en-US" sz="1000" u="none" cap="none" strike="noStrike">
                          <a:solidFill>
                            <a:schemeClr val="dk1"/>
                          </a:solidFill>
                          <a:latin typeface="Calibri"/>
                          <a:ea typeface="Calibri"/>
                          <a:cs typeface="Calibri"/>
                          <a:sym typeface="Calibri"/>
                        </a:rPr>
                        <a:t>Regional Doc #</a:t>
                      </a:r>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c>
                  <a:txBody>
                    <a:bodyPr>
                      <a:noAutofit/>
                    </a:bodyPr>
                    <a:lstStyle/>
                    <a:p>
                      <a:pPr indent="0" lvl="0" marL="0" marR="0" rtl="0" algn="ctr">
                        <a:lnSpc>
                          <a:spcPct val="100000"/>
                        </a:lnSpc>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004.301.XXX.001</a:t>
                      </a:r>
                      <a:endParaRPr/>
                    </a:p>
                  </a:txBody>
                  <a:tcPr marT="31850" marB="31850" marR="63675" marL="636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vMerge="1"/>
                <a:tc vMerge="1"/>
                <a:tc vMerge="1"/>
                <a:tc vMerge="1"/>
              </a:tr>
            </a:tbl>
          </a:graphicData>
        </a:graphic>
      </p:graphicFrame>
      <p:sp>
        <p:nvSpPr>
          <p:cNvPr id="14" name="Google Shape;14;p1"/>
          <p:cNvSpPr/>
          <p:nvPr/>
        </p:nvSpPr>
        <p:spPr>
          <a:xfrm>
            <a:off x="0" y="0"/>
            <a:ext cx="10058400" cy="77724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5" name="Google Shape;15;p1"/>
          <p:cNvSpPr txBox="1"/>
          <p:nvPr/>
        </p:nvSpPr>
        <p:spPr>
          <a:xfrm>
            <a:off x="8853488" y="7343775"/>
            <a:ext cx="1176337" cy="398463"/>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0" lang="en-US" sz="800" u="none">
                <a:solidFill>
                  <a:schemeClr val="dk1"/>
                </a:solidFill>
                <a:latin typeface="Calibri"/>
                <a:ea typeface="Calibri"/>
                <a:cs typeface="Calibri"/>
                <a:sym typeface="Calibri"/>
              </a:rPr>
              <a:t>Template Rev C</a:t>
            </a:r>
            <a:endParaRPr/>
          </a:p>
        </p:txBody>
      </p:sp>
      <p:sp>
        <p:nvSpPr>
          <p:cNvPr id="16" name="Google Shape;16;p1"/>
          <p:cNvSpPr txBox="1"/>
          <p:nvPr/>
        </p:nvSpPr>
        <p:spPr>
          <a:xfrm>
            <a:off x="3455988" y="7308850"/>
            <a:ext cx="3652837" cy="4460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900">
                <a:solidFill>
                  <a:schemeClr val="dk1"/>
                </a:solidFill>
                <a:latin typeface="Calibri"/>
                <a:ea typeface="Calibri"/>
                <a:cs typeface="Calibri"/>
                <a:sym typeface="Calibri"/>
              </a:rPr>
              <a:t>Motorola Mobility Confidential Restricted</a:t>
            </a:r>
            <a:endParaRPr/>
          </a:p>
          <a:p>
            <a:pPr indent="0" lvl="0" marL="0" marR="0" rtl="0" algn="ctr">
              <a:spcBef>
                <a:spcPts val="0"/>
              </a:spcBef>
              <a:spcAft>
                <a:spcPts val="0"/>
              </a:spcAft>
              <a:buNone/>
            </a:pPr>
            <a:r>
              <a:rPr lang="en-US" sz="700">
                <a:solidFill>
                  <a:schemeClr val="dk1"/>
                </a:solidFill>
                <a:latin typeface="Calibri"/>
                <a:ea typeface="Calibri"/>
                <a:cs typeface="Calibri"/>
                <a:sym typeface="Calibri"/>
              </a:rPr>
              <a:t>This document is controlled electronically.  All paper copies of this document are uncontrolled </a:t>
            </a:r>
            <a:endParaRPr/>
          </a:p>
          <a:p>
            <a:pPr indent="0" lvl="0" marL="0" marR="0" rtl="0" algn="ctr">
              <a:spcBef>
                <a:spcPts val="0"/>
              </a:spcBef>
              <a:spcAft>
                <a:spcPts val="0"/>
              </a:spcAft>
              <a:buNone/>
            </a:pPr>
            <a:r>
              <a:rPr lang="en-US" sz="700">
                <a:solidFill>
                  <a:schemeClr val="dk1"/>
                </a:solidFill>
                <a:latin typeface="Calibri"/>
                <a:ea typeface="Calibri"/>
                <a:cs typeface="Calibri"/>
                <a:sym typeface="Calibri"/>
              </a:rPr>
              <a:t>unless stamped controlled and issued by Product Configuration Management.</a:t>
            </a:r>
            <a:endParaRPr sz="200">
              <a:solidFill>
                <a:schemeClr val="dk1"/>
              </a:solidFill>
              <a:latin typeface="Calibri"/>
              <a:ea typeface="Calibri"/>
              <a:cs typeface="Calibri"/>
              <a:sym typeface="Calibri"/>
            </a:endParaRPr>
          </a:p>
        </p:txBody>
      </p:sp>
      <p:pic>
        <p:nvPicPr>
          <p:cNvPr descr="https://lh4.googleusercontent.com/B2ADHe_8YV7q8HPVu5kDki-ABHiCh7pwDO7h0kdt4W9P_3lliCW21U15MIG2vQlX4bIiOi55F9qOfSziB3aN9EAbKhrCTaY1mHTLPUsRnRGDP9BDjeF9QMpkikGvH9RuXO2T" id="17" name="Google Shape;17;p1"/>
          <p:cNvPicPr preferRelativeResize="0"/>
          <p:nvPr/>
        </p:nvPicPr>
        <p:blipFill rotWithShape="1">
          <a:blip r:embed="rId1">
            <a:alphaModFix/>
          </a:blip>
          <a:srcRect b="0" l="0" r="0" t="0"/>
          <a:stretch/>
        </p:blipFill>
        <p:spPr>
          <a:xfrm>
            <a:off x="0" y="0"/>
            <a:ext cx="661988" cy="5397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4.png"/><Relationship Id="rId4" Type="http://schemas.openxmlformats.org/officeDocument/2006/relationships/image" Target="../media/image23.png"/><Relationship Id="rId5" Type="http://schemas.openxmlformats.org/officeDocument/2006/relationships/image" Target="../media/image28.png"/><Relationship Id="rId6"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25.pn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39.png"/><Relationship Id="rId5" Type="http://schemas.openxmlformats.org/officeDocument/2006/relationships/image" Target="../media/image35.png"/><Relationship Id="rId6" Type="http://schemas.openxmlformats.org/officeDocument/2006/relationships/image" Target="../media/image38.png"/><Relationship Id="rId7"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2.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0.png"/><Relationship Id="rId4" Type="http://schemas.openxmlformats.org/officeDocument/2006/relationships/image" Target="../media/image33.png"/><Relationship Id="rId5" Type="http://schemas.openxmlformats.org/officeDocument/2006/relationships/image" Target="../media/image41.png"/><Relationship Id="rId6"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8.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4.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image" Target="../media/image19.png"/><Relationship Id="rId7"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21.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p:nvPr/>
        </p:nvSpPr>
        <p:spPr>
          <a:xfrm>
            <a:off x="992188" y="1308100"/>
            <a:ext cx="7772400" cy="1219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accent2"/>
                </a:solidFill>
                <a:latin typeface="Arial"/>
                <a:ea typeface="Arial"/>
                <a:cs typeface="Arial"/>
                <a:sym typeface="Arial"/>
              </a:rPr>
              <a:t>Assembly Checklist</a:t>
            </a:r>
            <a:endParaRPr/>
          </a:p>
          <a:p>
            <a:pPr indent="0" lvl="0" marL="0" marR="0" rtl="0" algn="ctr">
              <a:spcBef>
                <a:spcPts val="0"/>
              </a:spcBef>
              <a:spcAft>
                <a:spcPts val="0"/>
              </a:spcAft>
              <a:buNone/>
            </a:pPr>
            <a:r>
              <a:rPr b="1" lang="en-US" sz="4000">
                <a:solidFill>
                  <a:schemeClr val="accent2"/>
                </a:solidFill>
                <a:latin typeface="Arial"/>
                <a:ea typeface="Arial"/>
                <a:cs typeface="Arial"/>
                <a:sym typeface="Arial"/>
              </a:rPr>
              <a:t>Golf</a:t>
            </a:r>
            <a:endParaRPr b="1" sz="4000">
              <a:solidFill>
                <a:schemeClr val="accent2"/>
              </a:solidFill>
              <a:latin typeface="Arial"/>
              <a:ea typeface="Arial"/>
              <a:cs typeface="Arial"/>
              <a:sym typeface="Arial"/>
            </a:endParaRPr>
          </a:p>
        </p:txBody>
      </p:sp>
      <p:sp>
        <p:nvSpPr>
          <p:cNvPr id="63" name="Google Shape;63;p13"/>
          <p:cNvSpPr/>
          <p:nvPr/>
        </p:nvSpPr>
        <p:spPr>
          <a:xfrm>
            <a:off x="1019175" y="2876550"/>
            <a:ext cx="8153400" cy="3276600"/>
          </a:xfrm>
          <a:prstGeom prst="rect">
            <a:avLst/>
          </a:prstGeom>
          <a:noFill/>
          <a:ln>
            <a:noFill/>
          </a:ln>
        </p:spPr>
        <p:txBody>
          <a:bodyPr anchorCtr="0" anchor="t" bIns="45700" lIns="91425" spcFirstLastPara="1" rIns="91425" wrap="square" tIns="45700">
            <a:noAutofit/>
          </a:bodyPr>
          <a:lstStyle/>
          <a:p>
            <a:pPr indent="-238125" lvl="0" marL="238125" marR="0" rtl="0" algn="l">
              <a:spcBef>
                <a:spcPts val="0"/>
              </a:spcBef>
              <a:spcAft>
                <a:spcPts val="0"/>
              </a:spcAft>
              <a:buNone/>
            </a:pPr>
            <a:r>
              <a:rPr b="1" lang="en-US" sz="2400" u="sng">
                <a:solidFill>
                  <a:schemeClr val="dk1"/>
                </a:solidFill>
                <a:latin typeface="Arial"/>
                <a:ea typeface="Arial"/>
                <a:cs typeface="Arial"/>
                <a:sym typeface="Arial"/>
              </a:rPr>
              <a:t>Parent DOI #:</a:t>
            </a:r>
            <a:r>
              <a:rPr lang="en-US" sz="2400">
                <a:solidFill>
                  <a:schemeClr val="dk1"/>
                </a:solidFill>
                <a:latin typeface="Arial"/>
                <a:ea typeface="Arial"/>
                <a:cs typeface="Arial"/>
                <a:sym typeface="Arial"/>
              </a:rPr>
              <a:t> 	004.301.XXX</a:t>
            </a:r>
            <a:endParaRPr sz="2400">
              <a:solidFill>
                <a:schemeClr val="dk1"/>
              </a:solidFill>
              <a:latin typeface="Arial"/>
              <a:ea typeface="Arial"/>
              <a:cs typeface="Arial"/>
              <a:sym typeface="Arial"/>
            </a:endParaRPr>
          </a:p>
          <a:p>
            <a:pPr indent="-238125" lvl="0" marL="238125" marR="0" rtl="0" algn="l">
              <a:spcBef>
                <a:spcPts val="480"/>
              </a:spcBef>
              <a:spcAft>
                <a:spcPts val="0"/>
              </a:spcAft>
              <a:buNone/>
            </a:pPr>
            <a:r>
              <a:rPr b="1" lang="en-US" sz="2400" u="sng">
                <a:solidFill>
                  <a:schemeClr val="dk1"/>
                </a:solidFill>
                <a:latin typeface="Arial"/>
                <a:ea typeface="Arial"/>
                <a:cs typeface="Arial"/>
                <a:sym typeface="Arial"/>
              </a:rPr>
              <a:t>Document #:</a:t>
            </a:r>
            <a:r>
              <a:rPr lang="en-US" sz="2400">
                <a:solidFill>
                  <a:schemeClr val="dk1"/>
                </a:solidFill>
                <a:latin typeface="Arial"/>
                <a:ea typeface="Arial"/>
                <a:cs typeface="Arial"/>
                <a:sym typeface="Arial"/>
              </a:rPr>
              <a:t> 	004.301.XXX.001</a:t>
            </a:r>
            <a:endParaRPr sz="2400">
              <a:solidFill>
                <a:schemeClr val="dk1"/>
              </a:solidFill>
              <a:latin typeface="Arial"/>
              <a:ea typeface="Arial"/>
              <a:cs typeface="Arial"/>
              <a:sym typeface="Arial"/>
            </a:endParaRPr>
          </a:p>
          <a:p>
            <a:pPr indent="-238125" lvl="0" marL="238125" marR="0" rtl="0" algn="l">
              <a:spcBef>
                <a:spcPts val="480"/>
              </a:spcBef>
              <a:spcAft>
                <a:spcPts val="0"/>
              </a:spcAft>
              <a:buNone/>
            </a:pPr>
            <a:r>
              <a:rPr b="1" lang="en-US" sz="2400" u="sng">
                <a:solidFill>
                  <a:schemeClr val="dk1"/>
                </a:solidFill>
                <a:latin typeface="Arial"/>
                <a:ea typeface="Arial"/>
                <a:cs typeface="Arial"/>
                <a:sym typeface="Arial"/>
              </a:rPr>
              <a:t>Revision:</a:t>
            </a:r>
            <a:r>
              <a:rPr lang="en-US" sz="2400">
                <a:solidFill>
                  <a:schemeClr val="dk1"/>
                </a:solidFill>
                <a:latin typeface="Arial"/>
                <a:ea typeface="Arial"/>
                <a:cs typeface="Arial"/>
                <a:sym typeface="Arial"/>
              </a:rPr>
              <a:t> 		1.2</a:t>
            </a:r>
            <a:endParaRPr i="1" sz="2400">
              <a:solidFill>
                <a:srgbClr val="FF0000"/>
              </a:solidFill>
              <a:latin typeface="Arial"/>
              <a:ea typeface="Arial"/>
              <a:cs typeface="Arial"/>
              <a:sym typeface="Arial"/>
            </a:endParaRPr>
          </a:p>
          <a:p>
            <a:pPr indent="-238125" lvl="0" marL="238125" marR="0" rtl="0" algn="l">
              <a:spcBef>
                <a:spcPts val="480"/>
              </a:spcBef>
              <a:spcAft>
                <a:spcPts val="0"/>
              </a:spcAft>
              <a:buNone/>
            </a:pPr>
            <a:r>
              <a:rPr b="1" lang="en-US" sz="2400" u="sng">
                <a:solidFill>
                  <a:schemeClr val="dk1"/>
                </a:solidFill>
                <a:latin typeface="Arial"/>
                <a:ea typeface="Arial"/>
                <a:cs typeface="Arial"/>
                <a:sym typeface="Arial"/>
              </a:rPr>
              <a:t>Revision Date</a:t>
            </a:r>
            <a:r>
              <a:rPr lang="en-US" sz="2400">
                <a:solidFill>
                  <a:schemeClr val="dk1"/>
                </a:solidFill>
                <a:latin typeface="Arial"/>
                <a:ea typeface="Arial"/>
                <a:cs typeface="Arial"/>
                <a:sym typeface="Arial"/>
              </a:rPr>
              <a:t>:	03/14/2018</a:t>
            </a:r>
            <a:endParaRPr sz="2400">
              <a:solidFill>
                <a:schemeClr val="dk1"/>
              </a:solidFill>
              <a:latin typeface="Arial"/>
              <a:ea typeface="Arial"/>
              <a:cs typeface="Arial"/>
              <a:sym typeface="Arial"/>
            </a:endParaRPr>
          </a:p>
          <a:p>
            <a:pPr indent="-238125" lvl="0" marL="238125" marR="0" rtl="0" algn="l">
              <a:spcBef>
                <a:spcPts val="480"/>
              </a:spcBef>
              <a:spcAft>
                <a:spcPts val="0"/>
              </a:spcAft>
              <a:buNone/>
            </a:pPr>
            <a:r>
              <a:rPr b="1" lang="en-US" sz="2400" u="sng">
                <a:solidFill>
                  <a:schemeClr val="dk1"/>
                </a:solidFill>
                <a:latin typeface="Arial"/>
                <a:ea typeface="Arial"/>
                <a:cs typeface="Arial"/>
                <a:sym typeface="Arial"/>
              </a:rPr>
              <a:t>NPI Engineer:</a:t>
            </a:r>
            <a:r>
              <a:rPr lang="en-US" sz="2400">
                <a:solidFill>
                  <a:schemeClr val="dk1"/>
                </a:solidFill>
                <a:latin typeface="Arial"/>
                <a:ea typeface="Arial"/>
                <a:cs typeface="Arial"/>
                <a:sym typeface="Arial"/>
              </a:rPr>
              <a:t> 	Kang Guoqing</a:t>
            </a:r>
            <a:endParaRPr sz="2400">
              <a:solidFill>
                <a:schemeClr val="dk1"/>
              </a:solidFill>
              <a:latin typeface="Arial"/>
              <a:ea typeface="Arial"/>
              <a:cs typeface="Arial"/>
              <a:sym typeface="Arial"/>
            </a:endParaRPr>
          </a:p>
          <a:p>
            <a:pPr indent="-238125" lvl="0" marL="238125" marR="0" rtl="0" algn="l">
              <a:spcBef>
                <a:spcPts val="480"/>
              </a:spcBef>
              <a:spcAft>
                <a:spcPts val="0"/>
              </a:spcAft>
              <a:buNone/>
            </a:pPr>
            <a:r>
              <a:t/>
            </a:r>
            <a:endParaRPr sz="2400">
              <a:solidFill>
                <a:schemeClr val="dk1"/>
              </a:solidFill>
              <a:latin typeface="Arial"/>
              <a:ea typeface="Arial"/>
              <a:cs typeface="Arial"/>
              <a:sym typeface="Arial"/>
            </a:endParaRPr>
          </a:p>
          <a:p>
            <a:pPr indent="-238125" lvl="0" marL="238125" marR="0" rtl="0" algn="ctr">
              <a:spcBef>
                <a:spcPts val="400"/>
              </a:spcBef>
              <a:spcAft>
                <a:spcPts val="0"/>
              </a:spcAft>
              <a:buNone/>
            </a:pPr>
            <a:r>
              <a:rPr lang="en-US" sz="2000">
                <a:solidFill>
                  <a:schemeClr val="dk1"/>
                </a:solidFill>
                <a:latin typeface="Arial"/>
                <a:ea typeface="Arial"/>
                <a:cs typeface="Arial"/>
                <a:sym typeface="Arial"/>
              </a:rPr>
              <a:t>Review the following checklist steps and complete online acknowledgement before the start of each build.</a:t>
            </a:r>
            <a:endParaRPr/>
          </a:p>
        </p:txBody>
      </p:sp>
      <p:sp>
        <p:nvSpPr>
          <p:cNvPr id="64" name="Google Shape;64;p13"/>
          <p:cNvSpPr txBox="1"/>
          <p:nvPr/>
        </p:nvSpPr>
        <p:spPr>
          <a:xfrm>
            <a:off x="769938" y="6583363"/>
            <a:ext cx="8702675" cy="522287"/>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u="sng">
                <a:solidFill>
                  <a:srgbClr val="FF0000"/>
                </a:solidFill>
                <a:latin typeface="Arial"/>
                <a:ea typeface="Arial"/>
                <a:cs typeface="Arial"/>
                <a:sym typeface="Arial"/>
              </a:rPr>
              <a:t>NOTE</a:t>
            </a:r>
            <a:r>
              <a:rPr b="1" lang="en-US" sz="1400">
                <a:solidFill>
                  <a:srgbClr val="FF0000"/>
                </a:solidFill>
                <a:latin typeface="Arial"/>
                <a:ea typeface="Arial"/>
                <a:cs typeface="Arial"/>
                <a:sym typeface="Arial"/>
              </a:rPr>
              <a:t>:  P/Ns SHOWN IN THIS DOCUMENT ARE FOR REFERENCE ONLY.  FOR PART ORDERING ,      TRACKING, OR CONFIRMATION OF P/Ns, REFER DIRECTLY TO THE ENGINEERING BOM.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pic>
        <p:nvPicPr>
          <p:cNvPr id="247" name="Google Shape;247;p22"/>
          <p:cNvPicPr preferRelativeResize="0"/>
          <p:nvPr/>
        </p:nvPicPr>
        <p:blipFill rotWithShape="1">
          <a:blip r:embed="rId3">
            <a:alphaModFix/>
          </a:blip>
          <a:srcRect b="0" l="0" r="0" t="0"/>
          <a:stretch/>
        </p:blipFill>
        <p:spPr>
          <a:xfrm>
            <a:off x="3457575" y="3314700"/>
            <a:ext cx="3790950" cy="3752850"/>
          </a:xfrm>
          <a:prstGeom prst="rect">
            <a:avLst/>
          </a:prstGeom>
          <a:noFill/>
          <a:ln>
            <a:noFill/>
          </a:ln>
        </p:spPr>
      </p:pic>
      <p:graphicFrame>
        <p:nvGraphicFramePr>
          <p:cNvPr id="248" name="Google Shape;248;p22"/>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219875"/>
                <a:gridCol w="154900"/>
                <a:gridCol w="511175"/>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PCBA</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2">
                  <a:txBody>
                    <a:bodyPr>
                      <a:noAutofit/>
                    </a:bodyPr>
                    <a:lstStyle/>
                    <a:p>
                      <a:pPr indent="0" lvl="0" marL="0" marR="0" rtl="0" algn="l">
                        <a:spcBef>
                          <a:spcPts val="0"/>
                        </a:spcBef>
                        <a:spcAft>
                          <a:spcPts val="0"/>
                        </a:spcAft>
                        <a:buNone/>
                      </a:pPr>
                      <a:r>
                        <a:rPr lang="en-US" sz="900"/>
                        <a:t>Cooling copper</a:t>
                      </a:r>
                      <a:endParaRPr sz="900"/>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r>
              <a:tr h="288925">
                <a:tc gridSpan="2">
                  <a:txBody>
                    <a:bodyPr>
                      <a:noAutofit/>
                    </a:bodyPr>
                    <a:lstStyle/>
                    <a:p>
                      <a:pPr indent="0" lvl="0" marL="0" marR="0" rtl="0" algn="l">
                        <a:spcBef>
                          <a:spcPts val="0"/>
                        </a:spcBef>
                        <a:spcAft>
                          <a:spcPts val="0"/>
                        </a:spcAft>
                        <a:buNone/>
                      </a:pPr>
                      <a:r>
                        <a:rPr lang="en-US" sz="900"/>
                        <a:t>Front</a:t>
                      </a:r>
                      <a:r>
                        <a:rPr lang="en-US" sz="900"/>
                        <a:t> camera</a:t>
                      </a:r>
                      <a:endParaRPr sz="900"/>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ESD wrist strap</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tweezers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Cooling</a:t>
                      </a:r>
                      <a:r>
                        <a:rPr b="0" lang="en-US" sz="900">
                          <a:solidFill>
                            <a:schemeClr val="dk1"/>
                          </a:solidFill>
                          <a:latin typeface="Arial"/>
                          <a:ea typeface="Arial"/>
                          <a:cs typeface="Arial"/>
                          <a:sym typeface="Arial"/>
                        </a:rPr>
                        <a:t> copper </a:t>
                      </a:r>
                      <a:r>
                        <a:rPr b="0" lang="en-US" sz="900">
                          <a:solidFill>
                            <a:schemeClr val="dk1"/>
                          </a:solidFill>
                          <a:latin typeface="Arial"/>
                          <a:ea typeface="Arial"/>
                          <a:cs typeface="Arial"/>
                          <a:sym typeface="Arial"/>
                        </a:rPr>
                        <a:t>positioning paste fixture</a:t>
                      </a:r>
                      <a:endParaRPr/>
                    </a:p>
                    <a:p>
                      <a:pPr indent="0" lvl="0" marL="0" marR="0" rtl="0" algn="l">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Golf-BE-14-V01</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grpSp>
        <p:nvGrpSpPr>
          <p:cNvPr id="249" name="Google Shape;249;p22"/>
          <p:cNvGrpSpPr/>
          <p:nvPr/>
        </p:nvGrpSpPr>
        <p:grpSpPr>
          <a:xfrm>
            <a:off x="8139113" y="1470025"/>
            <a:ext cx="1785937" cy="409575"/>
            <a:chOff x="3372" y="891"/>
            <a:chExt cx="1125" cy="258"/>
          </a:xfrm>
        </p:grpSpPr>
        <p:sp>
          <p:nvSpPr>
            <p:cNvPr id="250" name="Google Shape;250;p22"/>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251" name="Google Shape;251;p22"/>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52" name="Google Shape;252;p22"/>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53" name="Google Shape;253;p22"/>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254" name="Google Shape;254;p22"/>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255" name="Google Shape;255;p22"/>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sp>
        <p:nvSpPr>
          <p:cNvPr id="256" name="Google Shape;256;p22"/>
          <p:cNvSpPr txBox="1"/>
          <p:nvPr/>
        </p:nvSpPr>
        <p:spPr>
          <a:xfrm>
            <a:off x="561975" y="1264654"/>
            <a:ext cx="7410450" cy="169277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PCBA, check the PCBA no damage pieces, missing parts, as well as the housing deformation.</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cooling copper, paste it to the main board. As shown in picture.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Assemble the front camera to the camera connector on the main board, as shown in picture.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cooling copper pasted in place and the front camera assembled in place.</a:t>
            </a:r>
            <a:endParaRPr/>
          </a:p>
        </p:txBody>
      </p:sp>
      <p:sp>
        <p:nvSpPr>
          <p:cNvPr id="257" name="Google Shape;257;p22"/>
          <p:cNvSpPr/>
          <p:nvPr/>
        </p:nvSpPr>
        <p:spPr>
          <a:xfrm>
            <a:off x="269132" y="1922765"/>
            <a:ext cx="179388"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aphicFrame>
        <p:nvGraphicFramePr>
          <p:cNvPr id="258" name="Google Shape;258;p22"/>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200"/>
                        <a:buFont typeface="Calibri"/>
                        <a:buNone/>
                      </a:pPr>
                      <a:r>
                        <a:rPr b="1" lang="en-US" sz="1200">
                          <a:latin typeface="Calibri"/>
                          <a:ea typeface="Calibri"/>
                          <a:cs typeface="Calibri"/>
                          <a:sym typeface="Calibri"/>
                        </a:rPr>
                        <a:t>Paste  cooling copper ,</a:t>
                      </a:r>
                      <a:r>
                        <a:rPr b="1" i="0" lang="en-US" sz="1200" u="none" cap="none" strike="noStrike">
                          <a:solidFill>
                            <a:schemeClr val="dk1"/>
                          </a:solidFill>
                          <a:latin typeface="Calibri"/>
                          <a:ea typeface="Calibri"/>
                          <a:cs typeface="Calibri"/>
                          <a:sym typeface="Calibri"/>
                        </a:rPr>
                        <a:t> Assemble Front camera</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59" name="Google Shape;259;p22"/>
          <p:cNvSpPr/>
          <p:nvPr/>
        </p:nvSpPr>
        <p:spPr>
          <a:xfrm>
            <a:off x="3987116" y="3305176"/>
            <a:ext cx="1013509" cy="99060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 name="Google Shape;260;p22"/>
          <p:cNvSpPr/>
          <p:nvPr/>
        </p:nvSpPr>
        <p:spPr>
          <a:xfrm>
            <a:off x="3590924" y="4295776"/>
            <a:ext cx="3467101" cy="2600324"/>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 name="Google Shape;261;p22"/>
          <p:cNvSpPr/>
          <p:nvPr/>
        </p:nvSpPr>
        <p:spPr>
          <a:xfrm>
            <a:off x="269132" y="2303765"/>
            <a:ext cx="179388"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62" name="Google Shape;262;p22"/>
          <p:cNvSpPr/>
          <p:nvPr/>
        </p:nvSpPr>
        <p:spPr>
          <a:xfrm>
            <a:off x="2743200" y="5496987"/>
            <a:ext cx="695325" cy="456137"/>
          </a:xfrm>
          <a:prstGeom prst="wedgeRoundRectCallout">
            <a:avLst>
              <a:gd fmla="val 100102" name="adj1"/>
              <a:gd fmla="val 10776"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Cooling</a:t>
            </a:r>
            <a:r>
              <a:rPr lang="en-US" sz="1000">
                <a:solidFill>
                  <a:schemeClr val="dk1"/>
                </a:solidFill>
                <a:latin typeface="Calibri"/>
                <a:ea typeface="Calibri"/>
                <a:cs typeface="Calibri"/>
                <a:sym typeface="Calibri"/>
              </a:rPr>
              <a:t> copper</a:t>
            </a:r>
            <a:endParaRPr sz="1000">
              <a:solidFill>
                <a:schemeClr val="dk1"/>
              </a:solidFill>
              <a:latin typeface="Arial"/>
              <a:ea typeface="Arial"/>
              <a:cs typeface="Arial"/>
              <a:sym typeface="Arial"/>
            </a:endParaRPr>
          </a:p>
        </p:txBody>
      </p:sp>
      <p:sp>
        <p:nvSpPr>
          <p:cNvPr id="263" name="Google Shape;263;p22"/>
          <p:cNvSpPr/>
          <p:nvPr/>
        </p:nvSpPr>
        <p:spPr>
          <a:xfrm>
            <a:off x="2924175" y="3620562"/>
            <a:ext cx="733425" cy="427563"/>
          </a:xfrm>
          <a:prstGeom prst="wedgeRoundRectCallout">
            <a:avLst>
              <a:gd fmla="val 102065" name="adj1"/>
              <a:gd fmla="val 22883"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Front camera</a:t>
            </a:r>
            <a:endParaRPr sz="1000">
              <a:solidFill>
                <a:schemeClr val="dk1"/>
              </a:solidFill>
              <a:latin typeface="Arial"/>
              <a:ea typeface="Arial"/>
              <a:cs typeface="Arial"/>
              <a:sym typeface="Arial"/>
            </a:endParaRPr>
          </a:p>
        </p:txBody>
      </p:sp>
      <p:pic>
        <p:nvPicPr>
          <p:cNvPr id="264" name="Google Shape;264;p22"/>
          <p:cNvPicPr preferRelativeResize="0"/>
          <p:nvPr/>
        </p:nvPicPr>
        <p:blipFill rotWithShape="1">
          <a:blip r:embed="rId4">
            <a:alphaModFix/>
          </a:blip>
          <a:srcRect b="0" l="0" r="0" t="0"/>
          <a:stretch/>
        </p:blipFill>
        <p:spPr>
          <a:xfrm>
            <a:off x="661988" y="4471988"/>
            <a:ext cx="1800225" cy="1952625"/>
          </a:xfrm>
          <a:prstGeom prst="rect">
            <a:avLst/>
          </a:prstGeom>
          <a:noFill/>
          <a:ln>
            <a:noFill/>
          </a:ln>
        </p:spPr>
      </p:pic>
      <p:sp>
        <p:nvSpPr>
          <p:cNvPr id="265" name="Google Shape;265;p22"/>
          <p:cNvSpPr/>
          <p:nvPr/>
        </p:nvSpPr>
        <p:spPr>
          <a:xfrm>
            <a:off x="1276350" y="3925362"/>
            <a:ext cx="733425" cy="427563"/>
          </a:xfrm>
          <a:prstGeom prst="wedgeRoundRectCallout">
            <a:avLst>
              <a:gd fmla="val 50117" name="adj1"/>
              <a:gd fmla="val 18428"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Front camera</a:t>
            </a:r>
            <a:endParaRPr sz="1000">
              <a:solidFill>
                <a:schemeClr val="dk1"/>
              </a:solidFill>
              <a:latin typeface="Arial"/>
              <a:ea typeface="Arial"/>
              <a:cs typeface="Arial"/>
              <a:sym typeface="Arial"/>
            </a:endParaRPr>
          </a:p>
        </p:txBody>
      </p:sp>
      <p:sp>
        <p:nvSpPr>
          <p:cNvPr id="266" name="Google Shape;266;p22"/>
          <p:cNvSpPr/>
          <p:nvPr/>
        </p:nvSpPr>
        <p:spPr>
          <a:xfrm>
            <a:off x="258763" y="1308100"/>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67" name="Google Shape;267;p22"/>
          <p:cNvSpPr/>
          <p:nvPr/>
        </p:nvSpPr>
        <p:spPr>
          <a:xfrm>
            <a:off x="239713" y="26892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graphicFrame>
        <p:nvGraphicFramePr>
          <p:cNvPr id="273" name="Google Shape;273;p23"/>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Assemble main board</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274" name="Google Shape;274;p23"/>
          <p:cNvGrpSpPr/>
          <p:nvPr/>
        </p:nvGrpSpPr>
        <p:grpSpPr>
          <a:xfrm>
            <a:off x="8139113" y="1470025"/>
            <a:ext cx="1785937" cy="409575"/>
            <a:chOff x="3372" y="891"/>
            <a:chExt cx="1125" cy="258"/>
          </a:xfrm>
        </p:grpSpPr>
        <p:sp>
          <p:nvSpPr>
            <p:cNvPr id="275" name="Google Shape;275;p23"/>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276" name="Google Shape;276;p23"/>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77" name="Google Shape;277;p23"/>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78" name="Google Shape;278;p23"/>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279" name="Google Shape;279;p23"/>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280" name="Google Shape;280;p23"/>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281" name="Google Shape;281;p23"/>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spcBef>
                          <a:spcPts val="0"/>
                        </a:spcBef>
                        <a:spcAft>
                          <a:spcPts val="0"/>
                        </a:spcAft>
                        <a:buNone/>
                      </a:pPr>
                      <a:r>
                        <a:rPr lang="en-US" sz="900">
                          <a:latin typeface="Arial"/>
                          <a:ea typeface="Arial"/>
                          <a:cs typeface="Arial"/>
                          <a:sym typeface="Arial"/>
                        </a:rPr>
                        <a:t>Screws</a:t>
                      </a:r>
                      <a:endParaRPr sz="900">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2</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Screwdriver</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Screw  fixture</a:t>
                      </a:r>
                      <a:endParaRPr/>
                    </a:p>
                    <a:p>
                      <a:pPr indent="0" lvl="0" marL="0" marR="0" rtl="0" algn="l">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Golf-BE-16-V01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t>Rotational speed : </a:t>
                      </a:r>
                      <a:r>
                        <a:rPr b="0" i="0" lang="en-US" sz="900">
                          <a:solidFill>
                            <a:schemeClr val="dk1"/>
                          </a:solidFill>
                          <a:latin typeface="Arial"/>
                          <a:ea typeface="Arial"/>
                          <a:cs typeface="Arial"/>
                          <a:sym typeface="Arial"/>
                        </a:rPr>
                        <a:t>700 rotate/min;  </a:t>
                      </a:r>
                      <a:r>
                        <a:rPr lang="en-US" sz="900"/>
                        <a:t>Torque</a:t>
                      </a:r>
                      <a:r>
                        <a:rPr b="0" i="0" lang="en-US" sz="900">
                          <a:solidFill>
                            <a:schemeClr val="dk1"/>
                          </a:solidFill>
                          <a:latin typeface="Arial"/>
                          <a:ea typeface="Arial"/>
                          <a:cs typeface="Arial"/>
                          <a:sym typeface="Arial"/>
                        </a:rPr>
                        <a:t>: </a:t>
                      </a:r>
                      <a:r>
                        <a:rPr b="0" lang="en-US" sz="900">
                          <a:solidFill>
                            <a:schemeClr val="dk1"/>
                          </a:solidFill>
                          <a:latin typeface="Arial"/>
                          <a:ea typeface="Arial"/>
                          <a:cs typeface="Arial"/>
                          <a:sym typeface="Arial"/>
                        </a:rPr>
                        <a:t>0.6±0.05kgf.cm;  Screwdriver</a:t>
                      </a:r>
                      <a:r>
                        <a:rPr b="0" lang="en-US" sz="900">
                          <a:solidFill>
                            <a:schemeClr val="dk1"/>
                          </a:solidFill>
                          <a:latin typeface="Arial"/>
                          <a:ea typeface="Arial"/>
                          <a:cs typeface="Arial"/>
                          <a:sym typeface="Arial"/>
                        </a:rPr>
                        <a:t> model</a:t>
                      </a:r>
                      <a:r>
                        <a:rPr b="0" i="0" lang="en-US" sz="900">
                          <a:solidFill>
                            <a:schemeClr val="dk1"/>
                          </a:solidFill>
                          <a:latin typeface="Arial"/>
                          <a:ea typeface="Arial"/>
                          <a:cs typeface="Arial"/>
                          <a:sym typeface="Arial"/>
                        </a:rPr>
                        <a:t>: </a:t>
                      </a:r>
                      <a:r>
                        <a:rPr b="0" lang="en-US" sz="900">
                          <a:solidFill>
                            <a:schemeClr val="dk1"/>
                          </a:solidFill>
                          <a:latin typeface="Arial"/>
                          <a:ea typeface="Arial"/>
                          <a:cs typeface="Arial"/>
                          <a:sym typeface="Arial"/>
                        </a:rPr>
                        <a:t>PH0;</a:t>
                      </a:r>
                      <a:endParaRPr/>
                    </a:p>
                    <a:p>
                      <a:pPr indent="0" lvl="0" marL="0" marR="0" rtl="0" algn="ctr">
                        <a:lnSpc>
                          <a:spcPct val="100000"/>
                        </a:lnSpc>
                        <a:spcBef>
                          <a:spcPts val="180"/>
                        </a:spcBef>
                        <a:spcAft>
                          <a:spcPts val="0"/>
                        </a:spcAft>
                        <a:buClr>
                          <a:schemeClr val="dk1"/>
                        </a:buClr>
                        <a:buSzPts val="900"/>
                        <a:buFont typeface="Arial"/>
                        <a:buNone/>
                      </a:pPr>
                      <a:r>
                        <a:rPr b="0" i="0" lang="en-US" sz="900">
                          <a:solidFill>
                            <a:schemeClr val="dk1"/>
                          </a:solidFill>
                          <a:latin typeface="Arial"/>
                          <a:ea typeface="Arial"/>
                          <a:cs typeface="Arial"/>
                          <a:sym typeface="Arial"/>
                        </a:rPr>
                        <a:t>Screw</a:t>
                      </a:r>
                      <a:r>
                        <a:rPr b="0" i="0" lang="en-US" sz="900">
                          <a:solidFill>
                            <a:schemeClr val="dk1"/>
                          </a:solidFill>
                          <a:latin typeface="Arial"/>
                          <a:ea typeface="Arial"/>
                          <a:cs typeface="Arial"/>
                          <a:sym typeface="Arial"/>
                        </a:rPr>
                        <a:t> model</a:t>
                      </a:r>
                      <a:r>
                        <a:rPr b="0" i="0" lang="en-US" sz="900">
                          <a:solidFill>
                            <a:schemeClr val="dk1"/>
                          </a:solidFill>
                          <a:latin typeface="Arial"/>
                          <a:ea typeface="Arial"/>
                          <a:cs typeface="Arial"/>
                          <a:sym typeface="Arial"/>
                        </a:rPr>
                        <a:t>: </a:t>
                      </a:r>
                      <a:r>
                        <a:rPr b="0" lang="en-US" sz="900">
                          <a:solidFill>
                            <a:schemeClr val="dk1"/>
                          </a:solidFill>
                          <a:latin typeface="Arial"/>
                          <a:ea typeface="Arial"/>
                          <a:cs typeface="Arial"/>
                          <a:sym typeface="Arial"/>
                        </a:rPr>
                        <a:t>M1.4*2.3</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282" name="Google Shape;282;p23"/>
          <p:cNvSpPr txBox="1"/>
          <p:nvPr/>
        </p:nvSpPr>
        <p:spPr>
          <a:xfrm>
            <a:off x="590365" y="1263268"/>
            <a:ext cx="7286810" cy="309315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main board and check the cooling copper and the front camera assembled in place.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front housing module and check the motor, the flash board, the sub MIC rubber assembled in place.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Remove the front camera liner and the cooling copper liner. Assemble the main board to the front housing. Combine the main board and front housing, make sure the front camera can be assembled well, and buckle of the front housing can work well.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Pay attention to the LCM FPC doesn't be pressed between the front housing and the main board.</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Lock two screws for main board by screwdriver..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main board assembled in place.</a:t>
            </a:r>
            <a:endParaRPr sz="1300">
              <a:solidFill>
                <a:schemeClr val="dk1"/>
              </a:solidFill>
              <a:latin typeface="Arial"/>
              <a:ea typeface="Arial"/>
              <a:cs typeface="Arial"/>
              <a:sym typeface="Arial"/>
            </a:endParaRPr>
          </a:p>
        </p:txBody>
      </p:sp>
      <p:sp>
        <p:nvSpPr>
          <p:cNvPr id="283" name="Google Shape;283;p23"/>
          <p:cNvSpPr/>
          <p:nvPr/>
        </p:nvSpPr>
        <p:spPr>
          <a:xfrm>
            <a:off x="303846" y="228950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84" name="Google Shape;284;p23"/>
          <p:cNvSpPr/>
          <p:nvPr/>
        </p:nvSpPr>
        <p:spPr>
          <a:xfrm>
            <a:off x="330223" y="3680890"/>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85" name="Google Shape;285;p23"/>
          <p:cNvSpPr/>
          <p:nvPr/>
        </p:nvSpPr>
        <p:spPr>
          <a:xfrm>
            <a:off x="306388" y="13176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86" name="Google Shape;286;p23"/>
          <p:cNvSpPr/>
          <p:nvPr/>
        </p:nvSpPr>
        <p:spPr>
          <a:xfrm>
            <a:off x="334963" y="40608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87" name="Google Shape;287;p23"/>
          <p:cNvSpPr/>
          <p:nvPr/>
        </p:nvSpPr>
        <p:spPr>
          <a:xfrm>
            <a:off x="309491" y="3059370"/>
            <a:ext cx="211137" cy="193675"/>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88" name="Google Shape;288;p23"/>
          <p:cNvSpPr/>
          <p:nvPr/>
        </p:nvSpPr>
        <p:spPr>
          <a:xfrm>
            <a:off x="296863" y="1689100"/>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pic>
        <p:nvPicPr>
          <p:cNvPr id="289" name="Google Shape;289;p23"/>
          <p:cNvPicPr preferRelativeResize="0"/>
          <p:nvPr/>
        </p:nvPicPr>
        <p:blipFill rotWithShape="1">
          <a:blip r:embed="rId3">
            <a:alphaModFix/>
          </a:blip>
          <a:srcRect b="0" l="0" r="0" t="0"/>
          <a:stretch/>
        </p:blipFill>
        <p:spPr>
          <a:xfrm>
            <a:off x="1943100" y="4519613"/>
            <a:ext cx="3105150" cy="2771775"/>
          </a:xfrm>
          <a:prstGeom prst="rect">
            <a:avLst/>
          </a:prstGeom>
          <a:noFill/>
          <a:ln>
            <a:noFill/>
          </a:ln>
        </p:spPr>
      </p:pic>
      <p:sp>
        <p:nvSpPr>
          <p:cNvPr id="290" name="Google Shape;290;p23"/>
          <p:cNvSpPr/>
          <p:nvPr/>
        </p:nvSpPr>
        <p:spPr>
          <a:xfrm>
            <a:off x="2063067" y="5248274"/>
            <a:ext cx="241984" cy="390525"/>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1300">
                <a:solidFill>
                  <a:srgbClr val="FF00FF"/>
                </a:solidFill>
                <a:latin typeface="Arial"/>
                <a:ea typeface="Arial"/>
                <a:cs typeface="Arial"/>
                <a:sym typeface="Arial"/>
              </a:rPr>
              <a:t>2</a:t>
            </a:r>
            <a:endParaRPr b="1" sz="1300">
              <a:solidFill>
                <a:srgbClr val="FF00FF"/>
              </a:solidFill>
              <a:latin typeface="Arial"/>
              <a:ea typeface="Arial"/>
              <a:cs typeface="Arial"/>
              <a:sym typeface="Arial"/>
            </a:endParaRPr>
          </a:p>
        </p:txBody>
      </p:sp>
      <p:sp>
        <p:nvSpPr>
          <p:cNvPr id="291" name="Google Shape;291;p23"/>
          <p:cNvSpPr/>
          <p:nvPr/>
        </p:nvSpPr>
        <p:spPr>
          <a:xfrm>
            <a:off x="971550" y="5125512"/>
            <a:ext cx="733425" cy="427563"/>
          </a:xfrm>
          <a:prstGeom prst="wedgeRoundRectCallout">
            <a:avLst>
              <a:gd fmla="val 102065" name="adj1"/>
              <a:gd fmla="val 22883"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Screw</a:t>
            </a:r>
            <a:endParaRPr sz="1000">
              <a:solidFill>
                <a:schemeClr val="dk1"/>
              </a:solidFill>
              <a:latin typeface="Arial"/>
              <a:ea typeface="Arial"/>
              <a:cs typeface="Arial"/>
              <a:sym typeface="Arial"/>
            </a:endParaRPr>
          </a:p>
        </p:txBody>
      </p:sp>
      <p:sp>
        <p:nvSpPr>
          <p:cNvPr id="292" name="Google Shape;292;p23"/>
          <p:cNvSpPr/>
          <p:nvPr/>
        </p:nvSpPr>
        <p:spPr>
          <a:xfrm>
            <a:off x="4739592" y="6705600"/>
            <a:ext cx="241984" cy="3619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1300">
                <a:solidFill>
                  <a:srgbClr val="FF00FF"/>
                </a:solidFill>
                <a:latin typeface="Arial"/>
                <a:ea typeface="Arial"/>
                <a:cs typeface="Arial"/>
                <a:sym typeface="Arial"/>
              </a:rPr>
              <a:t>1</a:t>
            </a:r>
            <a:endParaRPr b="1" sz="1300">
              <a:solidFill>
                <a:srgbClr val="FF00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grpSp>
        <p:nvGrpSpPr>
          <p:cNvPr id="298" name="Google Shape;298;p24"/>
          <p:cNvGrpSpPr/>
          <p:nvPr/>
        </p:nvGrpSpPr>
        <p:grpSpPr>
          <a:xfrm>
            <a:off x="4100513" y="3709988"/>
            <a:ext cx="3686175" cy="3576637"/>
            <a:chOff x="4100513" y="3709988"/>
            <a:chExt cx="3686175" cy="3576637"/>
          </a:xfrm>
        </p:grpSpPr>
        <p:pic>
          <p:nvPicPr>
            <p:cNvPr id="299" name="Google Shape;299;p24"/>
            <p:cNvPicPr preferRelativeResize="0"/>
            <p:nvPr/>
          </p:nvPicPr>
          <p:blipFill rotWithShape="1">
            <a:blip r:embed="rId3">
              <a:alphaModFix/>
            </a:blip>
            <a:srcRect b="4453" l="0" r="0" t="0"/>
            <a:stretch/>
          </p:blipFill>
          <p:spPr>
            <a:xfrm>
              <a:off x="4100513" y="3709988"/>
              <a:ext cx="3686175" cy="3576637"/>
            </a:xfrm>
            <a:prstGeom prst="rect">
              <a:avLst/>
            </a:prstGeom>
            <a:noFill/>
            <a:ln>
              <a:noFill/>
            </a:ln>
          </p:spPr>
        </p:pic>
        <p:pic>
          <p:nvPicPr>
            <p:cNvPr id="300" name="Google Shape;300;p24"/>
            <p:cNvPicPr preferRelativeResize="0"/>
            <p:nvPr/>
          </p:nvPicPr>
          <p:blipFill rotWithShape="1">
            <a:blip r:embed="rId4">
              <a:alphaModFix/>
            </a:blip>
            <a:srcRect b="0" l="0" r="0" t="0"/>
            <a:stretch/>
          </p:blipFill>
          <p:spPr>
            <a:xfrm>
              <a:off x="5924550" y="6076950"/>
              <a:ext cx="209550" cy="266700"/>
            </a:xfrm>
            <a:prstGeom prst="rect">
              <a:avLst/>
            </a:prstGeom>
            <a:noFill/>
            <a:ln>
              <a:noFill/>
            </a:ln>
          </p:spPr>
        </p:pic>
      </p:grpSp>
      <p:graphicFrame>
        <p:nvGraphicFramePr>
          <p:cNvPr id="301" name="Google Shape;301;p24"/>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50"/>
                        <a:buFont typeface="Calibri"/>
                        <a:buNone/>
                      </a:pPr>
                      <a:r>
                        <a:rPr b="1" i="0" lang="en-US" sz="1050" u="none" cap="none" strike="noStrike">
                          <a:solidFill>
                            <a:schemeClr val="dk1"/>
                          </a:solidFill>
                          <a:latin typeface="Calibri"/>
                          <a:ea typeface="Calibri"/>
                          <a:cs typeface="Calibri"/>
                          <a:sym typeface="Calibri"/>
                        </a:rPr>
                        <a:t>Assemble LCM FPC, rear camera and fingerprint bracket</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302" name="Google Shape;302;p24"/>
          <p:cNvGrpSpPr/>
          <p:nvPr/>
        </p:nvGrpSpPr>
        <p:grpSpPr>
          <a:xfrm>
            <a:off x="8139113" y="1470025"/>
            <a:ext cx="1785937" cy="409575"/>
            <a:chOff x="3372" y="891"/>
            <a:chExt cx="1125" cy="258"/>
          </a:xfrm>
        </p:grpSpPr>
        <p:sp>
          <p:nvSpPr>
            <p:cNvPr id="303" name="Google Shape;303;p24"/>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304" name="Google Shape;304;p24"/>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05" name="Google Shape;305;p24"/>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06" name="Google Shape;306;p24"/>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307" name="Google Shape;307;p24"/>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308" name="Google Shape;308;p24"/>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309" name="Google Shape;309;p24"/>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spcBef>
                          <a:spcPts val="0"/>
                        </a:spcBef>
                        <a:spcAft>
                          <a:spcPts val="0"/>
                        </a:spcAft>
                        <a:buNone/>
                      </a:pPr>
                      <a:r>
                        <a:rPr lang="en-US" sz="900"/>
                        <a:t>Rear camera</a:t>
                      </a:r>
                      <a:endParaRPr sz="900">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Fingerprint bracket</a:t>
                      </a:r>
                      <a:endParaRPr sz="900">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Conductive foam</a:t>
                      </a:r>
                      <a:endParaRPr sz="900"/>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310" name="Google Shape;310;p24"/>
          <p:cNvSpPr txBox="1"/>
          <p:nvPr/>
        </p:nvSpPr>
        <p:spPr>
          <a:xfrm>
            <a:off x="590365" y="1263268"/>
            <a:ext cx="7286810" cy="249299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front housing module and check the main board assembled in place..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Assemble the LCM FPC to the main board.</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rear camera, assemble it to the main board, then install it to the front housing.</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fingerprint bracket, and remove the liner on the bracket, then assemble it to the front housing.</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conductive foam and paste it on the main board.</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LCM FPC, the rear camera and the fingerprint bracket assembled in place.</a:t>
            </a:r>
            <a:endParaRPr sz="1300">
              <a:solidFill>
                <a:schemeClr val="dk1"/>
              </a:solidFill>
              <a:latin typeface="Arial"/>
              <a:ea typeface="Arial"/>
              <a:cs typeface="Arial"/>
              <a:sym typeface="Arial"/>
            </a:endParaRPr>
          </a:p>
        </p:txBody>
      </p:sp>
      <p:sp>
        <p:nvSpPr>
          <p:cNvPr id="311" name="Google Shape;311;p24"/>
          <p:cNvSpPr/>
          <p:nvPr/>
        </p:nvSpPr>
        <p:spPr>
          <a:xfrm>
            <a:off x="313371" y="211805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12" name="Google Shape;312;p24"/>
          <p:cNvSpPr/>
          <p:nvPr/>
        </p:nvSpPr>
        <p:spPr>
          <a:xfrm>
            <a:off x="320698" y="2499790"/>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13" name="Google Shape;313;p24"/>
          <p:cNvSpPr/>
          <p:nvPr/>
        </p:nvSpPr>
        <p:spPr>
          <a:xfrm>
            <a:off x="306388" y="13176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14" name="Google Shape;314;p24"/>
          <p:cNvSpPr/>
          <p:nvPr/>
        </p:nvSpPr>
        <p:spPr>
          <a:xfrm>
            <a:off x="325438" y="347027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15" name="Google Shape;315;p24"/>
          <p:cNvSpPr/>
          <p:nvPr/>
        </p:nvSpPr>
        <p:spPr>
          <a:xfrm>
            <a:off x="313371" y="169895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pic>
        <p:nvPicPr>
          <p:cNvPr id="316" name="Google Shape;316;p24"/>
          <p:cNvPicPr preferRelativeResize="0"/>
          <p:nvPr/>
        </p:nvPicPr>
        <p:blipFill rotWithShape="1">
          <a:blip r:embed="rId5">
            <a:alphaModFix/>
          </a:blip>
          <a:srcRect b="0" l="0" r="0" t="0"/>
          <a:stretch/>
        </p:blipFill>
        <p:spPr>
          <a:xfrm>
            <a:off x="1285875" y="3800475"/>
            <a:ext cx="1962150" cy="971550"/>
          </a:xfrm>
          <a:prstGeom prst="rect">
            <a:avLst/>
          </a:prstGeom>
          <a:noFill/>
          <a:ln>
            <a:noFill/>
          </a:ln>
        </p:spPr>
      </p:pic>
      <p:pic>
        <p:nvPicPr>
          <p:cNvPr id="317" name="Google Shape;317;p24"/>
          <p:cNvPicPr preferRelativeResize="0"/>
          <p:nvPr/>
        </p:nvPicPr>
        <p:blipFill rotWithShape="1">
          <a:blip r:embed="rId6">
            <a:alphaModFix/>
          </a:blip>
          <a:srcRect b="0" l="0" r="0" t="0"/>
          <a:stretch/>
        </p:blipFill>
        <p:spPr>
          <a:xfrm>
            <a:off x="1323975" y="4995863"/>
            <a:ext cx="1847850" cy="2238375"/>
          </a:xfrm>
          <a:prstGeom prst="rect">
            <a:avLst/>
          </a:prstGeom>
          <a:noFill/>
          <a:ln>
            <a:noFill/>
          </a:ln>
        </p:spPr>
      </p:pic>
      <p:sp>
        <p:nvSpPr>
          <p:cNvPr id="318" name="Google Shape;318;p24"/>
          <p:cNvSpPr/>
          <p:nvPr/>
        </p:nvSpPr>
        <p:spPr>
          <a:xfrm>
            <a:off x="495300" y="4077762"/>
            <a:ext cx="733425" cy="427563"/>
          </a:xfrm>
          <a:prstGeom prst="wedgeRoundRectCallout">
            <a:avLst>
              <a:gd fmla="val 50117" name="adj1"/>
              <a:gd fmla="val 18428"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Rear camera</a:t>
            </a:r>
            <a:endParaRPr sz="1000">
              <a:solidFill>
                <a:schemeClr val="dk1"/>
              </a:solidFill>
              <a:latin typeface="Arial"/>
              <a:ea typeface="Arial"/>
              <a:cs typeface="Arial"/>
              <a:sym typeface="Arial"/>
            </a:endParaRPr>
          </a:p>
        </p:txBody>
      </p:sp>
      <p:sp>
        <p:nvSpPr>
          <p:cNvPr id="319" name="Google Shape;319;p24"/>
          <p:cNvSpPr/>
          <p:nvPr/>
        </p:nvSpPr>
        <p:spPr>
          <a:xfrm>
            <a:off x="371476" y="5897037"/>
            <a:ext cx="914400" cy="427563"/>
          </a:xfrm>
          <a:prstGeom prst="wedgeRoundRectCallout">
            <a:avLst>
              <a:gd fmla="val 50117" name="adj1"/>
              <a:gd fmla="val 18428"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Fingerprint bracket</a:t>
            </a:r>
            <a:endParaRPr sz="1000">
              <a:solidFill>
                <a:schemeClr val="dk1"/>
              </a:solidFill>
              <a:latin typeface="Arial"/>
              <a:ea typeface="Arial"/>
              <a:cs typeface="Arial"/>
              <a:sym typeface="Arial"/>
            </a:endParaRPr>
          </a:p>
        </p:txBody>
      </p:sp>
      <p:sp>
        <p:nvSpPr>
          <p:cNvPr id="320" name="Google Shape;320;p24"/>
          <p:cNvSpPr/>
          <p:nvPr/>
        </p:nvSpPr>
        <p:spPr>
          <a:xfrm>
            <a:off x="4644341" y="6467475"/>
            <a:ext cx="565833" cy="4000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 name="Google Shape;321;p24"/>
          <p:cNvSpPr/>
          <p:nvPr/>
        </p:nvSpPr>
        <p:spPr>
          <a:xfrm>
            <a:off x="3362325" y="6220887"/>
            <a:ext cx="733425" cy="427563"/>
          </a:xfrm>
          <a:prstGeom prst="wedgeRoundRectCallout">
            <a:avLst>
              <a:gd fmla="val 131935" name="adj1"/>
              <a:gd fmla="val 22883"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LCM FPC</a:t>
            </a:r>
            <a:endParaRPr sz="1000">
              <a:solidFill>
                <a:schemeClr val="dk1"/>
              </a:solidFill>
              <a:latin typeface="Arial"/>
              <a:ea typeface="Arial"/>
              <a:cs typeface="Arial"/>
              <a:sym typeface="Arial"/>
            </a:endParaRPr>
          </a:p>
        </p:txBody>
      </p:sp>
      <p:sp>
        <p:nvSpPr>
          <p:cNvPr id="322" name="Google Shape;322;p24"/>
          <p:cNvSpPr/>
          <p:nvPr/>
        </p:nvSpPr>
        <p:spPr>
          <a:xfrm>
            <a:off x="5663516" y="4533899"/>
            <a:ext cx="927783" cy="619125"/>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3" name="Google Shape;323;p24"/>
          <p:cNvSpPr/>
          <p:nvPr/>
        </p:nvSpPr>
        <p:spPr>
          <a:xfrm>
            <a:off x="3381375" y="4687362"/>
            <a:ext cx="733425" cy="427563"/>
          </a:xfrm>
          <a:prstGeom prst="wedgeRoundRectCallout">
            <a:avLst>
              <a:gd fmla="val 261805" name="adj1"/>
              <a:gd fmla="val -17216"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Rear camera</a:t>
            </a:r>
            <a:endParaRPr sz="1000">
              <a:solidFill>
                <a:schemeClr val="dk1"/>
              </a:solidFill>
              <a:latin typeface="Arial"/>
              <a:ea typeface="Arial"/>
              <a:cs typeface="Arial"/>
              <a:sym typeface="Arial"/>
            </a:endParaRPr>
          </a:p>
        </p:txBody>
      </p:sp>
      <p:sp>
        <p:nvSpPr>
          <p:cNvPr id="324" name="Google Shape;324;p24"/>
          <p:cNvSpPr/>
          <p:nvPr/>
        </p:nvSpPr>
        <p:spPr>
          <a:xfrm>
            <a:off x="5444441" y="5905499"/>
            <a:ext cx="965883" cy="981075"/>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 name="Google Shape;325;p24"/>
          <p:cNvSpPr/>
          <p:nvPr/>
        </p:nvSpPr>
        <p:spPr>
          <a:xfrm>
            <a:off x="7829550" y="6506637"/>
            <a:ext cx="895350" cy="427563"/>
          </a:xfrm>
          <a:prstGeom prst="wedgeRoundRectCallout">
            <a:avLst>
              <a:gd fmla="val -235120" name="adj1"/>
              <a:gd fmla="val -23899"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Fingerprint bracket</a:t>
            </a:r>
            <a:endParaRPr sz="1000">
              <a:solidFill>
                <a:schemeClr val="dk1"/>
              </a:solidFill>
              <a:latin typeface="Arial"/>
              <a:ea typeface="Arial"/>
              <a:cs typeface="Arial"/>
              <a:sym typeface="Arial"/>
            </a:endParaRPr>
          </a:p>
        </p:txBody>
      </p:sp>
      <p:sp>
        <p:nvSpPr>
          <p:cNvPr id="326" name="Google Shape;326;p24"/>
          <p:cNvSpPr/>
          <p:nvPr/>
        </p:nvSpPr>
        <p:spPr>
          <a:xfrm>
            <a:off x="5895975" y="6038849"/>
            <a:ext cx="266700" cy="342901"/>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 name="Google Shape;327;p24"/>
          <p:cNvSpPr/>
          <p:nvPr/>
        </p:nvSpPr>
        <p:spPr>
          <a:xfrm>
            <a:off x="7810499" y="5887512"/>
            <a:ext cx="876301" cy="427563"/>
          </a:xfrm>
          <a:prstGeom prst="wedgeRoundRectCallout">
            <a:avLst>
              <a:gd fmla="val -245433" name="adj1"/>
              <a:gd fmla="val 34022"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Conductive foam</a:t>
            </a:r>
            <a:endParaRPr sz="1000">
              <a:solidFill>
                <a:schemeClr val="dk1"/>
              </a:solidFill>
              <a:latin typeface="Arial"/>
              <a:ea typeface="Arial"/>
              <a:cs typeface="Arial"/>
              <a:sym typeface="Arial"/>
            </a:endParaRPr>
          </a:p>
        </p:txBody>
      </p:sp>
      <p:sp>
        <p:nvSpPr>
          <p:cNvPr id="328" name="Google Shape;328;p24"/>
          <p:cNvSpPr/>
          <p:nvPr/>
        </p:nvSpPr>
        <p:spPr>
          <a:xfrm>
            <a:off x="330223" y="3090340"/>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graphicFrame>
        <p:nvGraphicFramePr>
          <p:cNvPr id="334" name="Google Shape;334;p25"/>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Assemble sub board, TP FPC, copper foil</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335" name="Google Shape;335;p25"/>
          <p:cNvGrpSpPr/>
          <p:nvPr/>
        </p:nvGrpSpPr>
        <p:grpSpPr>
          <a:xfrm>
            <a:off x="8139113" y="1470025"/>
            <a:ext cx="1785937" cy="409575"/>
            <a:chOff x="3372" y="891"/>
            <a:chExt cx="1125" cy="258"/>
          </a:xfrm>
        </p:grpSpPr>
        <p:sp>
          <p:nvSpPr>
            <p:cNvPr id="336" name="Google Shape;336;p25"/>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337" name="Google Shape;337;p25"/>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38" name="Google Shape;338;p25"/>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39" name="Google Shape;339;p25"/>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340" name="Google Shape;340;p25"/>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341" name="Google Shape;341;p25"/>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342" name="Google Shape;342;p25"/>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spcBef>
                          <a:spcPts val="0"/>
                        </a:spcBef>
                        <a:spcAft>
                          <a:spcPts val="0"/>
                        </a:spcAft>
                        <a:buNone/>
                      </a:pPr>
                      <a:r>
                        <a:rPr lang="en-US" sz="900"/>
                        <a:t>Copper foil</a:t>
                      </a:r>
                      <a:endParaRPr sz="900">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Tweezers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343" name="Google Shape;343;p25"/>
          <p:cNvSpPr txBox="1"/>
          <p:nvPr/>
        </p:nvSpPr>
        <p:spPr>
          <a:xfrm>
            <a:off x="590365" y="1263268"/>
            <a:ext cx="7286810" cy="329320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front housing module and check the LCM FPC, the rear camera and the fingerprint bracket assembled in place.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sub PCBA, check the PCBA no damage pieces, missing parts, deformation.</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Assemble the sub board to the front housing. Combine the sub board and front housing, and buckle of the front housing can work well.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Pay attention to the TP FPC doesn't be pressed between the front housing and the sub board.</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Assemble the TP FPC to the sub board.</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copper foil, and paste it to the TP FPC.</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sub board, TP FPC, copper foil assembled in place.</a:t>
            </a:r>
            <a:endParaRPr sz="1300">
              <a:solidFill>
                <a:schemeClr val="dk1"/>
              </a:solidFill>
              <a:latin typeface="Arial"/>
              <a:ea typeface="Arial"/>
              <a:cs typeface="Arial"/>
              <a:sym typeface="Arial"/>
            </a:endParaRPr>
          </a:p>
        </p:txBody>
      </p:sp>
      <p:sp>
        <p:nvSpPr>
          <p:cNvPr id="344" name="Google Shape;344;p25"/>
          <p:cNvSpPr/>
          <p:nvPr/>
        </p:nvSpPr>
        <p:spPr>
          <a:xfrm>
            <a:off x="313371" y="230855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45" name="Google Shape;345;p25"/>
          <p:cNvSpPr/>
          <p:nvPr/>
        </p:nvSpPr>
        <p:spPr>
          <a:xfrm>
            <a:off x="330223" y="3499915"/>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46" name="Google Shape;346;p25"/>
          <p:cNvSpPr/>
          <p:nvPr/>
        </p:nvSpPr>
        <p:spPr>
          <a:xfrm>
            <a:off x="306388" y="13176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47" name="Google Shape;347;p25"/>
          <p:cNvSpPr/>
          <p:nvPr/>
        </p:nvSpPr>
        <p:spPr>
          <a:xfrm>
            <a:off x="354013" y="4298950"/>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48" name="Google Shape;348;p25"/>
          <p:cNvSpPr/>
          <p:nvPr/>
        </p:nvSpPr>
        <p:spPr>
          <a:xfrm>
            <a:off x="319016" y="2859345"/>
            <a:ext cx="211137" cy="193675"/>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49" name="Google Shape;349;p25"/>
          <p:cNvSpPr/>
          <p:nvPr/>
        </p:nvSpPr>
        <p:spPr>
          <a:xfrm>
            <a:off x="306388" y="190817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pic>
        <p:nvPicPr>
          <p:cNvPr id="350" name="Google Shape;350;p25"/>
          <p:cNvPicPr preferRelativeResize="0"/>
          <p:nvPr/>
        </p:nvPicPr>
        <p:blipFill rotWithShape="1">
          <a:blip r:embed="rId3">
            <a:alphaModFix/>
          </a:blip>
          <a:srcRect b="0" l="0" r="0" t="0"/>
          <a:stretch/>
        </p:blipFill>
        <p:spPr>
          <a:xfrm>
            <a:off x="252413" y="5138738"/>
            <a:ext cx="5476875" cy="2143125"/>
          </a:xfrm>
          <a:prstGeom prst="rect">
            <a:avLst/>
          </a:prstGeom>
          <a:noFill/>
          <a:ln>
            <a:noFill/>
          </a:ln>
        </p:spPr>
      </p:pic>
      <p:pic>
        <p:nvPicPr>
          <p:cNvPr id="351" name="Google Shape;351;p25"/>
          <p:cNvPicPr preferRelativeResize="0"/>
          <p:nvPr/>
        </p:nvPicPr>
        <p:blipFill rotWithShape="1">
          <a:blip r:embed="rId4">
            <a:alphaModFix/>
          </a:blip>
          <a:srcRect b="0" l="0" r="0" t="8537"/>
          <a:stretch/>
        </p:blipFill>
        <p:spPr>
          <a:xfrm>
            <a:off x="5810250" y="5524500"/>
            <a:ext cx="2876550" cy="1785938"/>
          </a:xfrm>
          <a:prstGeom prst="rect">
            <a:avLst/>
          </a:prstGeom>
          <a:noFill/>
          <a:ln>
            <a:noFill/>
          </a:ln>
        </p:spPr>
      </p:pic>
      <p:pic>
        <p:nvPicPr>
          <p:cNvPr id="352" name="Google Shape;352;p25"/>
          <p:cNvPicPr preferRelativeResize="0"/>
          <p:nvPr/>
        </p:nvPicPr>
        <p:blipFill rotWithShape="1">
          <a:blip r:embed="rId5">
            <a:alphaModFix/>
          </a:blip>
          <a:srcRect b="0" l="0" r="0" t="0"/>
          <a:stretch/>
        </p:blipFill>
        <p:spPr>
          <a:xfrm>
            <a:off x="5786439" y="4643159"/>
            <a:ext cx="2290762" cy="828953"/>
          </a:xfrm>
          <a:prstGeom prst="rect">
            <a:avLst/>
          </a:prstGeom>
          <a:noFill/>
          <a:ln>
            <a:noFill/>
          </a:ln>
        </p:spPr>
      </p:pic>
      <p:sp>
        <p:nvSpPr>
          <p:cNvPr id="353" name="Google Shape;353;p25"/>
          <p:cNvSpPr/>
          <p:nvPr/>
        </p:nvSpPr>
        <p:spPr>
          <a:xfrm>
            <a:off x="8115301" y="4915962"/>
            <a:ext cx="914400" cy="427563"/>
          </a:xfrm>
          <a:prstGeom prst="wedgeRoundRectCallout">
            <a:avLst>
              <a:gd fmla="val 50117" name="adj1"/>
              <a:gd fmla="val 18428"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Copper foil</a:t>
            </a:r>
            <a:endParaRPr sz="1000">
              <a:solidFill>
                <a:schemeClr val="dk1"/>
              </a:solidFill>
              <a:latin typeface="Arial"/>
              <a:ea typeface="Arial"/>
              <a:cs typeface="Arial"/>
              <a:sym typeface="Arial"/>
            </a:endParaRPr>
          </a:p>
        </p:txBody>
      </p:sp>
      <p:sp>
        <p:nvSpPr>
          <p:cNvPr id="354" name="Google Shape;354;p25"/>
          <p:cNvSpPr/>
          <p:nvPr/>
        </p:nvSpPr>
        <p:spPr>
          <a:xfrm>
            <a:off x="5949266" y="5800724"/>
            <a:ext cx="1565959" cy="714376"/>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5" name="Google Shape;355;p25"/>
          <p:cNvSpPr/>
          <p:nvPr/>
        </p:nvSpPr>
        <p:spPr>
          <a:xfrm>
            <a:off x="8772525" y="6154212"/>
            <a:ext cx="733425" cy="427563"/>
          </a:xfrm>
          <a:prstGeom prst="wedgeRoundRectCallout">
            <a:avLst>
              <a:gd fmla="val -251183" name="adj1"/>
              <a:gd fmla="val -23899"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Copper foil</a:t>
            </a:r>
            <a:endParaRPr sz="1000">
              <a:solidFill>
                <a:schemeClr val="dk1"/>
              </a:solidFill>
              <a:latin typeface="Arial"/>
              <a:ea typeface="Arial"/>
              <a:cs typeface="Arial"/>
              <a:sym typeface="Arial"/>
            </a:endParaRPr>
          </a:p>
        </p:txBody>
      </p:sp>
      <p:sp>
        <p:nvSpPr>
          <p:cNvPr id="356" name="Google Shape;356;p25"/>
          <p:cNvSpPr/>
          <p:nvPr/>
        </p:nvSpPr>
        <p:spPr>
          <a:xfrm>
            <a:off x="2101166" y="5991225"/>
            <a:ext cx="575359" cy="619125"/>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7" name="Google Shape;357;p25"/>
          <p:cNvSpPr/>
          <p:nvPr/>
        </p:nvSpPr>
        <p:spPr>
          <a:xfrm>
            <a:off x="2076450" y="5268387"/>
            <a:ext cx="733425" cy="427563"/>
          </a:xfrm>
          <a:prstGeom prst="wedgeRoundRectCallout">
            <a:avLst>
              <a:gd fmla="val -14819" name="adj1"/>
              <a:gd fmla="val 134271"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TP FPC</a:t>
            </a:r>
            <a:endParaRPr sz="1000">
              <a:solidFill>
                <a:schemeClr val="dk1"/>
              </a:solidFill>
              <a:latin typeface="Arial"/>
              <a:ea typeface="Arial"/>
              <a:cs typeface="Arial"/>
              <a:sym typeface="Arial"/>
            </a:endParaRPr>
          </a:p>
        </p:txBody>
      </p:sp>
      <p:sp>
        <p:nvSpPr>
          <p:cNvPr id="358" name="Google Shape;358;p25"/>
          <p:cNvSpPr/>
          <p:nvPr/>
        </p:nvSpPr>
        <p:spPr>
          <a:xfrm>
            <a:off x="330223" y="3871390"/>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pic>
        <p:nvPicPr>
          <p:cNvPr id="364" name="Google Shape;364;p26"/>
          <p:cNvPicPr preferRelativeResize="0"/>
          <p:nvPr/>
        </p:nvPicPr>
        <p:blipFill rotWithShape="1">
          <a:blip r:embed="rId3">
            <a:alphaModFix/>
          </a:blip>
          <a:srcRect b="0" l="0" r="0" t="0"/>
          <a:stretch/>
        </p:blipFill>
        <p:spPr>
          <a:xfrm>
            <a:off x="623888" y="4233863"/>
            <a:ext cx="7591425" cy="2981325"/>
          </a:xfrm>
          <a:prstGeom prst="rect">
            <a:avLst/>
          </a:prstGeom>
          <a:noFill/>
          <a:ln>
            <a:noFill/>
          </a:ln>
        </p:spPr>
      </p:pic>
      <p:graphicFrame>
        <p:nvGraphicFramePr>
          <p:cNvPr id="365" name="Google Shape;365;p26"/>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Assemble main FPC, coaxial cable</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366" name="Google Shape;366;p26"/>
          <p:cNvGrpSpPr/>
          <p:nvPr/>
        </p:nvGrpSpPr>
        <p:grpSpPr>
          <a:xfrm>
            <a:off x="8139113" y="1470025"/>
            <a:ext cx="1785937" cy="409575"/>
            <a:chOff x="3372" y="891"/>
            <a:chExt cx="1125" cy="258"/>
          </a:xfrm>
        </p:grpSpPr>
        <p:sp>
          <p:nvSpPr>
            <p:cNvPr id="367" name="Google Shape;367;p26"/>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368" name="Google Shape;368;p26"/>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69" name="Google Shape;369;p26"/>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70" name="Google Shape;370;p26"/>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371" name="Google Shape;371;p26"/>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372" name="Google Shape;372;p26"/>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373" name="Google Shape;373;p26"/>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Main FPC</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Coaxial cable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Tweezers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latin typeface="Arial"/>
                          <a:ea typeface="Arial"/>
                          <a:cs typeface="Arial"/>
                          <a:sym typeface="Arial"/>
                        </a:rPr>
                        <a:t>Coaxial cable assembling</a:t>
                      </a:r>
                      <a:r>
                        <a:rPr lang="en-US" sz="900">
                          <a:latin typeface="Arial"/>
                          <a:ea typeface="Arial"/>
                          <a:cs typeface="Arial"/>
                          <a:sym typeface="Arial"/>
                        </a:rPr>
                        <a:t> fixture</a:t>
                      </a:r>
                      <a:endParaRPr sz="900">
                        <a:latin typeface="Arial"/>
                        <a:ea typeface="Arial"/>
                        <a:cs typeface="Arial"/>
                        <a:sym typeface="Arial"/>
                      </a:endParaRPr>
                    </a:p>
                    <a:p>
                      <a:pPr indent="0" lvl="0" marL="0" marR="0" rtl="0" algn="l">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Golf-BE-15-V01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374" name="Google Shape;374;p26"/>
          <p:cNvSpPr txBox="1"/>
          <p:nvPr/>
        </p:nvSpPr>
        <p:spPr>
          <a:xfrm>
            <a:off x="590365" y="1377568"/>
            <a:ext cx="7286810" cy="20928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front housing module and check the sub board, TP FPC, copper foil assembled in place.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Remover the liner from the main FPC, and paste it to the front housing, then assemble it to the main and sub board.</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Fix the coaxial cable on the main board connector. Arrange the coaxial cable into the front housing. Then fix the coaxial cable on the sub board connector.</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main FPC and the coaxial cable assembled in place.</a:t>
            </a:r>
            <a:endParaRPr sz="1300">
              <a:solidFill>
                <a:schemeClr val="dk1"/>
              </a:solidFill>
              <a:latin typeface="Arial"/>
              <a:ea typeface="Arial"/>
              <a:cs typeface="Arial"/>
              <a:sym typeface="Arial"/>
            </a:endParaRPr>
          </a:p>
        </p:txBody>
      </p:sp>
      <p:sp>
        <p:nvSpPr>
          <p:cNvPr id="375" name="Google Shape;375;p26"/>
          <p:cNvSpPr/>
          <p:nvPr/>
        </p:nvSpPr>
        <p:spPr>
          <a:xfrm>
            <a:off x="341946" y="262288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76" name="Google Shape;376;p26"/>
          <p:cNvSpPr/>
          <p:nvPr/>
        </p:nvSpPr>
        <p:spPr>
          <a:xfrm>
            <a:off x="306388"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77" name="Google Shape;377;p26"/>
          <p:cNvSpPr/>
          <p:nvPr/>
        </p:nvSpPr>
        <p:spPr>
          <a:xfrm>
            <a:off x="334963" y="3213100"/>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78" name="Google Shape;378;p26"/>
          <p:cNvSpPr/>
          <p:nvPr/>
        </p:nvSpPr>
        <p:spPr>
          <a:xfrm>
            <a:off x="322896" y="205138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79" name="Google Shape;379;p26"/>
          <p:cNvSpPr/>
          <p:nvPr/>
        </p:nvSpPr>
        <p:spPr>
          <a:xfrm>
            <a:off x="7419976" y="4495799"/>
            <a:ext cx="400050" cy="666751"/>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0" name="Google Shape;380;p26"/>
          <p:cNvSpPr/>
          <p:nvPr/>
        </p:nvSpPr>
        <p:spPr>
          <a:xfrm>
            <a:off x="1104900" y="4610101"/>
            <a:ext cx="381000" cy="533399"/>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1" name="Google Shape;381;p26"/>
          <p:cNvSpPr/>
          <p:nvPr/>
        </p:nvSpPr>
        <p:spPr>
          <a:xfrm>
            <a:off x="2133600" y="3781424"/>
            <a:ext cx="1000125" cy="409575"/>
          </a:xfrm>
          <a:prstGeom prst="wedgeRoundRectCallout">
            <a:avLst>
              <a:gd fmla="val -55332" name="adj1"/>
              <a:gd fmla="val 120799"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Coaxial cable</a:t>
            </a:r>
            <a:endParaRPr sz="1000">
              <a:solidFill>
                <a:schemeClr val="dk1"/>
              </a:solidFill>
              <a:latin typeface="Arial"/>
              <a:ea typeface="Arial"/>
              <a:cs typeface="Arial"/>
              <a:sym typeface="Arial"/>
            </a:endParaRPr>
          </a:p>
        </p:txBody>
      </p:sp>
      <p:sp>
        <p:nvSpPr>
          <p:cNvPr id="382" name="Google Shape;382;p26"/>
          <p:cNvSpPr/>
          <p:nvPr/>
        </p:nvSpPr>
        <p:spPr>
          <a:xfrm>
            <a:off x="3305175" y="5181599"/>
            <a:ext cx="1000125" cy="409575"/>
          </a:xfrm>
          <a:prstGeom prst="wedgeRoundRectCallout">
            <a:avLst>
              <a:gd fmla="val -55332" name="adj1"/>
              <a:gd fmla="val 120799"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Main FPC</a:t>
            </a:r>
            <a:endParaRPr sz="10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pic>
        <p:nvPicPr>
          <p:cNvPr id="388" name="Google Shape;388;p27"/>
          <p:cNvPicPr preferRelativeResize="0"/>
          <p:nvPr/>
        </p:nvPicPr>
        <p:blipFill rotWithShape="1">
          <a:blip r:embed="rId3">
            <a:alphaModFix/>
          </a:blip>
          <a:srcRect b="0" l="0" r="0" t="0"/>
          <a:stretch/>
        </p:blipFill>
        <p:spPr>
          <a:xfrm>
            <a:off x="5438775" y="4729163"/>
            <a:ext cx="2647950" cy="2562225"/>
          </a:xfrm>
          <a:prstGeom prst="rect">
            <a:avLst/>
          </a:prstGeom>
          <a:noFill/>
          <a:ln>
            <a:noFill/>
          </a:ln>
        </p:spPr>
      </p:pic>
      <p:pic>
        <p:nvPicPr>
          <p:cNvPr id="389" name="Google Shape;389;p27"/>
          <p:cNvPicPr preferRelativeResize="0"/>
          <p:nvPr/>
        </p:nvPicPr>
        <p:blipFill rotWithShape="1">
          <a:blip r:embed="rId4">
            <a:alphaModFix/>
          </a:blip>
          <a:srcRect b="0" l="0" r="0" t="0"/>
          <a:stretch/>
        </p:blipFill>
        <p:spPr>
          <a:xfrm>
            <a:off x="2705100" y="4667250"/>
            <a:ext cx="2743200" cy="2647950"/>
          </a:xfrm>
          <a:prstGeom prst="rect">
            <a:avLst/>
          </a:prstGeom>
          <a:noFill/>
          <a:ln>
            <a:noFill/>
          </a:ln>
        </p:spPr>
      </p:pic>
      <p:pic>
        <p:nvPicPr>
          <p:cNvPr id="390" name="Google Shape;390;p27"/>
          <p:cNvPicPr preferRelativeResize="0"/>
          <p:nvPr/>
        </p:nvPicPr>
        <p:blipFill rotWithShape="1">
          <a:blip r:embed="rId5">
            <a:alphaModFix/>
          </a:blip>
          <a:srcRect b="0" l="0" r="0" t="0"/>
          <a:stretch/>
        </p:blipFill>
        <p:spPr>
          <a:xfrm>
            <a:off x="1033464" y="4354477"/>
            <a:ext cx="1128712" cy="1146211"/>
          </a:xfrm>
          <a:prstGeom prst="rect">
            <a:avLst/>
          </a:prstGeom>
          <a:noFill/>
          <a:ln>
            <a:noFill/>
          </a:ln>
        </p:spPr>
      </p:pic>
      <p:pic>
        <p:nvPicPr>
          <p:cNvPr id="391" name="Google Shape;391;p27"/>
          <p:cNvPicPr preferRelativeResize="0"/>
          <p:nvPr/>
        </p:nvPicPr>
        <p:blipFill rotWithShape="1">
          <a:blip r:embed="rId6">
            <a:alphaModFix/>
          </a:blip>
          <a:srcRect b="0" l="0" r="0" t="0"/>
          <a:stretch/>
        </p:blipFill>
        <p:spPr>
          <a:xfrm>
            <a:off x="689712" y="5500688"/>
            <a:ext cx="2010624" cy="990600"/>
          </a:xfrm>
          <a:prstGeom prst="rect">
            <a:avLst/>
          </a:prstGeom>
          <a:noFill/>
          <a:ln>
            <a:noFill/>
          </a:ln>
        </p:spPr>
      </p:pic>
      <p:graphicFrame>
        <p:nvGraphicFramePr>
          <p:cNvPr id="392" name="Google Shape;392;p27"/>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Assemble speaker FPC, wifi and diversity antenna </a:t>
                      </a:r>
                      <a:endParaRPr b="1" i="0" sz="12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393" name="Google Shape;393;p27"/>
          <p:cNvGrpSpPr/>
          <p:nvPr/>
        </p:nvGrpSpPr>
        <p:grpSpPr>
          <a:xfrm>
            <a:off x="8139113" y="1470025"/>
            <a:ext cx="1785937" cy="409575"/>
            <a:chOff x="3372" y="891"/>
            <a:chExt cx="1125" cy="258"/>
          </a:xfrm>
        </p:grpSpPr>
        <p:sp>
          <p:nvSpPr>
            <p:cNvPr id="394" name="Google Shape;394;p27"/>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395" name="Google Shape;395;p27"/>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96" name="Google Shape;396;p27"/>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397" name="Google Shape;397;p27"/>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398" name="Google Shape;398;p27"/>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399" name="Google Shape;399;p27"/>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400" name="Google Shape;400;p27"/>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Rear</a:t>
                      </a:r>
                      <a:r>
                        <a:rPr lang="en-US" sz="900">
                          <a:solidFill>
                            <a:schemeClr val="dk1"/>
                          </a:solidFill>
                          <a:latin typeface="Arial"/>
                          <a:ea typeface="Arial"/>
                          <a:cs typeface="Arial"/>
                          <a:sym typeface="Arial"/>
                        </a:rPr>
                        <a:t> housing</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r>
              <a:tr h="288925">
                <a:tc gridSpan="2">
                  <a:txBody>
                    <a:bodyPr>
                      <a:noAutofit/>
                    </a:bodyPr>
                    <a:lstStyle/>
                    <a:p>
                      <a:pPr indent="0" lvl="0" marL="0" marR="0" rtl="0" algn="l">
                        <a:spcBef>
                          <a:spcPts val="0"/>
                        </a:spcBef>
                        <a:spcAft>
                          <a:spcPts val="0"/>
                        </a:spcAft>
                        <a:buNone/>
                      </a:pPr>
                      <a:r>
                        <a:rPr lang="en-US" sz="900">
                          <a:latin typeface="Arial"/>
                          <a:ea typeface="Arial"/>
                          <a:cs typeface="Arial"/>
                          <a:sym typeface="Arial"/>
                        </a:rPr>
                        <a:t>Speaker  FPC</a:t>
                      </a:r>
                      <a:endParaRPr sz="900">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tcPr>
                </a:tc>
              </a:tr>
              <a:tr h="2889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Wifi antenna </a:t>
                      </a:r>
                      <a:endParaRPr sz="900">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tcPr>
                </a:tc>
              </a:tr>
              <a:tr h="2889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Diversity antenna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Tweezers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Press upper</a:t>
                      </a:r>
                      <a:endParaRPr/>
                    </a:p>
                    <a:p>
                      <a:pPr indent="0" lvl="0" marL="0" marR="0" rtl="0" algn="l">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antenna fixture</a:t>
                      </a:r>
                      <a:endParaRPr/>
                    </a:p>
                    <a:p>
                      <a:pPr indent="0" lvl="0" marL="0" marR="0" rtl="0" algn="l">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Golf-BE-06-V01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100±5N;</a:t>
                      </a:r>
                      <a:endParaRPr/>
                    </a:p>
                    <a:p>
                      <a:pPr indent="0" lvl="0" marL="0" marR="0" rtl="0" algn="ctr">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9±1s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401" name="Google Shape;401;p27"/>
          <p:cNvSpPr txBox="1"/>
          <p:nvPr/>
        </p:nvSpPr>
        <p:spPr>
          <a:xfrm>
            <a:off x="590365" y="1272793"/>
            <a:ext cx="7286810" cy="309315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rear housing and check it no damage.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speaker FPC, remover the liner from the speaker FPC, and paste it to the rear housing. And press it to paste firmly.</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Note: The speaker transit FPC has two positioning holes, must be positioned according to the location of the hole.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wifi antenna and paste it on the rear housing.</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diversity antenna and paste it on the rear housing.</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Put the rear housing in the fixture and press the antenna.</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speaker FPC, wifi and diversity antenna pasted in place.        </a:t>
            </a:r>
            <a:endParaRPr sz="1300">
              <a:solidFill>
                <a:schemeClr val="dk1"/>
              </a:solidFill>
              <a:latin typeface="Arial"/>
              <a:ea typeface="Arial"/>
              <a:cs typeface="Arial"/>
              <a:sym typeface="Arial"/>
            </a:endParaRPr>
          </a:p>
        </p:txBody>
      </p:sp>
      <p:sp>
        <p:nvSpPr>
          <p:cNvPr id="402" name="Google Shape;402;p27"/>
          <p:cNvSpPr/>
          <p:nvPr/>
        </p:nvSpPr>
        <p:spPr>
          <a:xfrm>
            <a:off x="322896" y="179420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03" name="Google Shape;403;p27"/>
          <p:cNvSpPr/>
          <p:nvPr/>
        </p:nvSpPr>
        <p:spPr>
          <a:xfrm>
            <a:off x="311173" y="3318940"/>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04" name="Google Shape;404;p27"/>
          <p:cNvSpPr/>
          <p:nvPr/>
        </p:nvSpPr>
        <p:spPr>
          <a:xfrm>
            <a:off x="306388"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05" name="Google Shape;405;p27"/>
          <p:cNvSpPr/>
          <p:nvPr/>
        </p:nvSpPr>
        <p:spPr>
          <a:xfrm>
            <a:off x="299966" y="2287845"/>
            <a:ext cx="211137" cy="193675"/>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06" name="Google Shape;406;p27"/>
          <p:cNvSpPr/>
          <p:nvPr/>
        </p:nvSpPr>
        <p:spPr>
          <a:xfrm>
            <a:off x="2828925" y="4933949"/>
            <a:ext cx="342900" cy="371476"/>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7" name="Google Shape;407;p27"/>
          <p:cNvSpPr/>
          <p:nvPr/>
        </p:nvSpPr>
        <p:spPr>
          <a:xfrm>
            <a:off x="114300" y="6667500"/>
            <a:ext cx="771525" cy="438150"/>
          </a:xfrm>
          <a:prstGeom prst="wedgeRoundRectCallout">
            <a:avLst>
              <a:gd fmla="val 49994" name="adj1"/>
              <a:gd fmla="val 1183"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Speaker FPC</a:t>
            </a:r>
            <a:endParaRPr sz="1000">
              <a:solidFill>
                <a:schemeClr val="dk1"/>
              </a:solidFill>
              <a:latin typeface="Arial"/>
              <a:ea typeface="Arial"/>
              <a:cs typeface="Arial"/>
              <a:sym typeface="Arial"/>
            </a:endParaRPr>
          </a:p>
        </p:txBody>
      </p:sp>
      <p:sp>
        <p:nvSpPr>
          <p:cNvPr id="408" name="Google Shape;408;p27"/>
          <p:cNvSpPr/>
          <p:nvPr/>
        </p:nvSpPr>
        <p:spPr>
          <a:xfrm>
            <a:off x="152399" y="6029325"/>
            <a:ext cx="790575" cy="419099"/>
          </a:xfrm>
          <a:prstGeom prst="wedgeRoundRectCallout">
            <a:avLst>
              <a:gd fmla="val 49936" name="adj1"/>
              <a:gd fmla="val 5091"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Diversity antenna</a:t>
            </a:r>
            <a:endParaRPr sz="1000">
              <a:solidFill>
                <a:schemeClr val="dk1"/>
              </a:solidFill>
              <a:latin typeface="Arial"/>
              <a:ea typeface="Arial"/>
              <a:cs typeface="Arial"/>
              <a:sym typeface="Arial"/>
            </a:endParaRPr>
          </a:p>
        </p:txBody>
      </p:sp>
      <p:sp>
        <p:nvSpPr>
          <p:cNvPr id="409" name="Google Shape;409;p27"/>
          <p:cNvSpPr/>
          <p:nvPr/>
        </p:nvSpPr>
        <p:spPr>
          <a:xfrm>
            <a:off x="3419475" y="4791074"/>
            <a:ext cx="1047749" cy="542925"/>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0" name="Google Shape;410;p27"/>
          <p:cNvSpPr/>
          <p:nvPr/>
        </p:nvSpPr>
        <p:spPr>
          <a:xfrm>
            <a:off x="311173" y="2909365"/>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pic>
        <p:nvPicPr>
          <p:cNvPr id="411" name="Google Shape;411;p27"/>
          <p:cNvPicPr preferRelativeResize="0"/>
          <p:nvPr/>
        </p:nvPicPr>
        <p:blipFill rotWithShape="1">
          <a:blip r:embed="rId7">
            <a:alphaModFix/>
          </a:blip>
          <a:srcRect b="0" l="0" r="0" t="0"/>
          <a:stretch/>
        </p:blipFill>
        <p:spPr>
          <a:xfrm>
            <a:off x="947739" y="6541907"/>
            <a:ext cx="1452562" cy="782818"/>
          </a:xfrm>
          <a:prstGeom prst="rect">
            <a:avLst/>
          </a:prstGeom>
          <a:noFill/>
          <a:ln>
            <a:noFill/>
          </a:ln>
        </p:spPr>
      </p:pic>
      <p:sp>
        <p:nvSpPr>
          <p:cNvPr id="412" name="Google Shape;412;p27"/>
          <p:cNvSpPr/>
          <p:nvPr/>
        </p:nvSpPr>
        <p:spPr>
          <a:xfrm>
            <a:off x="228599" y="4657725"/>
            <a:ext cx="790575" cy="419099"/>
          </a:xfrm>
          <a:prstGeom prst="wedgeRoundRectCallout">
            <a:avLst>
              <a:gd fmla="val 49936" name="adj1"/>
              <a:gd fmla="val 5091"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Wifi antenna</a:t>
            </a:r>
            <a:endParaRPr sz="1000">
              <a:solidFill>
                <a:schemeClr val="dk1"/>
              </a:solidFill>
              <a:latin typeface="Arial"/>
              <a:ea typeface="Arial"/>
              <a:cs typeface="Arial"/>
              <a:sym typeface="Arial"/>
            </a:endParaRPr>
          </a:p>
        </p:txBody>
      </p:sp>
      <p:sp>
        <p:nvSpPr>
          <p:cNvPr id="413" name="Google Shape;413;p27"/>
          <p:cNvSpPr/>
          <p:nvPr/>
        </p:nvSpPr>
        <p:spPr>
          <a:xfrm>
            <a:off x="3567183" y="4314824"/>
            <a:ext cx="747642" cy="390525"/>
          </a:xfrm>
          <a:prstGeom prst="wedgeRoundRectCallout">
            <a:avLst>
              <a:gd fmla="val -18698" name="adj1"/>
              <a:gd fmla="val 117818"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Speaker FPC</a:t>
            </a:r>
            <a:endParaRPr sz="1000">
              <a:solidFill>
                <a:schemeClr val="dk1"/>
              </a:solidFill>
              <a:latin typeface="Arial"/>
              <a:ea typeface="Arial"/>
              <a:cs typeface="Arial"/>
              <a:sym typeface="Arial"/>
            </a:endParaRPr>
          </a:p>
        </p:txBody>
      </p:sp>
      <p:sp>
        <p:nvSpPr>
          <p:cNvPr id="414" name="Google Shape;414;p27"/>
          <p:cNvSpPr/>
          <p:nvPr/>
        </p:nvSpPr>
        <p:spPr>
          <a:xfrm>
            <a:off x="4972050" y="4952999"/>
            <a:ext cx="342900" cy="371476"/>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5" name="Google Shape;415;p27"/>
          <p:cNvSpPr/>
          <p:nvPr/>
        </p:nvSpPr>
        <p:spPr>
          <a:xfrm>
            <a:off x="5415033" y="4295774"/>
            <a:ext cx="747642" cy="390525"/>
          </a:xfrm>
          <a:prstGeom prst="wedgeRoundRectCallout">
            <a:avLst>
              <a:gd fmla="val -18698" name="adj1"/>
              <a:gd fmla="val 117818"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Wifi antenna</a:t>
            </a:r>
            <a:endParaRPr sz="1000">
              <a:solidFill>
                <a:schemeClr val="dk1"/>
              </a:solidFill>
              <a:latin typeface="Arial"/>
              <a:ea typeface="Arial"/>
              <a:cs typeface="Arial"/>
              <a:sym typeface="Arial"/>
            </a:endParaRPr>
          </a:p>
        </p:txBody>
      </p:sp>
      <p:sp>
        <p:nvSpPr>
          <p:cNvPr id="416" name="Google Shape;416;p27"/>
          <p:cNvSpPr/>
          <p:nvPr/>
        </p:nvSpPr>
        <p:spPr>
          <a:xfrm>
            <a:off x="7148583" y="4248149"/>
            <a:ext cx="747642" cy="390525"/>
          </a:xfrm>
          <a:prstGeom prst="wedgeRoundRectCallout">
            <a:avLst>
              <a:gd fmla="val -18698" name="adj1"/>
              <a:gd fmla="val 117818"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Diversity antenna</a:t>
            </a:r>
            <a:endParaRPr sz="1000">
              <a:solidFill>
                <a:schemeClr val="dk1"/>
              </a:solidFill>
              <a:latin typeface="Arial"/>
              <a:ea typeface="Arial"/>
              <a:cs typeface="Arial"/>
              <a:sym typeface="Arial"/>
            </a:endParaRPr>
          </a:p>
        </p:txBody>
      </p:sp>
      <p:sp>
        <p:nvSpPr>
          <p:cNvPr id="417" name="Google Shape;417;p27"/>
          <p:cNvSpPr/>
          <p:nvPr/>
        </p:nvSpPr>
        <p:spPr>
          <a:xfrm>
            <a:off x="315913" y="4114799"/>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18" name="Google Shape;418;p27"/>
          <p:cNvSpPr/>
          <p:nvPr/>
        </p:nvSpPr>
        <p:spPr>
          <a:xfrm>
            <a:off x="311151" y="3718990"/>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pic>
        <p:nvPicPr>
          <p:cNvPr id="424" name="Google Shape;424;p28"/>
          <p:cNvPicPr preferRelativeResize="0"/>
          <p:nvPr/>
        </p:nvPicPr>
        <p:blipFill rotWithShape="1">
          <a:blip r:embed="rId3">
            <a:alphaModFix/>
          </a:blip>
          <a:srcRect b="0" l="0" r="0" t="0"/>
          <a:stretch/>
        </p:blipFill>
        <p:spPr>
          <a:xfrm>
            <a:off x="919163" y="3890963"/>
            <a:ext cx="3609975" cy="3324225"/>
          </a:xfrm>
          <a:prstGeom prst="rect">
            <a:avLst/>
          </a:prstGeom>
          <a:noFill/>
          <a:ln>
            <a:noFill/>
          </a:ln>
        </p:spPr>
      </p:pic>
      <p:pic>
        <p:nvPicPr>
          <p:cNvPr id="425" name="Google Shape;425;p28"/>
          <p:cNvPicPr preferRelativeResize="0"/>
          <p:nvPr/>
        </p:nvPicPr>
        <p:blipFill rotWithShape="1">
          <a:blip r:embed="rId4">
            <a:alphaModFix/>
          </a:blip>
          <a:srcRect b="0" l="0" r="0" t="0"/>
          <a:stretch/>
        </p:blipFill>
        <p:spPr>
          <a:xfrm>
            <a:off x="4624388" y="3867150"/>
            <a:ext cx="3438525" cy="3295650"/>
          </a:xfrm>
          <a:prstGeom prst="rect">
            <a:avLst/>
          </a:prstGeom>
          <a:noFill/>
          <a:ln>
            <a:noFill/>
          </a:ln>
        </p:spPr>
      </p:pic>
      <p:graphicFrame>
        <p:nvGraphicFramePr>
          <p:cNvPr id="426" name="Google Shape;426;p28"/>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50"/>
                        <a:buFont typeface="Calibri"/>
                        <a:buNone/>
                      </a:pPr>
                      <a:r>
                        <a:rPr b="1" i="0" lang="en-US" sz="1050" u="none" cap="none" strike="noStrike">
                          <a:solidFill>
                            <a:schemeClr val="dk1"/>
                          </a:solidFill>
                          <a:latin typeface="Calibri"/>
                          <a:ea typeface="Calibri"/>
                          <a:cs typeface="Calibri"/>
                          <a:sym typeface="Calibri"/>
                        </a:rPr>
                        <a:t>Assemble  fingerprint module, rear housing</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427" name="Google Shape;427;p28"/>
          <p:cNvGrpSpPr/>
          <p:nvPr/>
        </p:nvGrpSpPr>
        <p:grpSpPr>
          <a:xfrm>
            <a:off x="8139113" y="1470025"/>
            <a:ext cx="1785937" cy="409575"/>
            <a:chOff x="3372" y="891"/>
            <a:chExt cx="1125" cy="258"/>
          </a:xfrm>
        </p:grpSpPr>
        <p:sp>
          <p:nvSpPr>
            <p:cNvPr id="428" name="Google Shape;428;p28"/>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429" name="Google Shape;429;p28"/>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30" name="Google Shape;430;p28"/>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31" name="Google Shape;431;p28"/>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432" name="Google Shape;432;p28"/>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433" name="Google Shape;433;p28"/>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434" name="Google Shape;434;p28"/>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spcBef>
                          <a:spcPts val="0"/>
                        </a:spcBef>
                        <a:spcAft>
                          <a:spcPts val="0"/>
                        </a:spcAft>
                        <a:buNone/>
                      </a:pPr>
                      <a:r>
                        <a:rPr lang="en-US" sz="900"/>
                        <a:t>Fingerprint module </a:t>
                      </a:r>
                      <a:endParaRPr sz="900">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435" name="Google Shape;435;p28"/>
          <p:cNvSpPr txBox="1"/>
          <p:nvPr/>
        </p:nvSpPr>
        <p:spPr>
          <a:xfrm>
            <a:off x="590365" y="1263268"/>
            <a:ext cx="7401110" cy="249299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front housing module and check the main FPC and the coaxial cable assembled in place.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Assemble the fingerprint module to the main board.</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rear housing and check the speaker FPC, wifi and diversity antenna pasted in place.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Remove the camera liner and fingerprint module liner, and take the rear housing and assemble it to the front housing. Combine the rear housing and front housing, make sure the buckle of the front housing can work well.</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fingerprint module, the rear housing assembled in place.</a:t>
            </a:r>
            <a:endParaRPr sz="1300">
              <a:solidFill>
                <a:schemeClr val="dk1"/>
              </a:solidFill>
              <a:latin typeface="Arial"/>
              <a:ea typeface="Arial"/>
              <a:cs typeface="Arial"/>
              <a:sym typeface="Arial"/>
            </a:endParaRPr>
          </a:p>
        </p:txBody>
      </p:sp>
      <p:sp>
        <p:nvSpPr>
          <p:cNvPr id="436" name="Google Shape;436;p28"/>
          <p:cNvSpPr/>
          <p:nvPr/>
        </p:nvSpPr>
        <p:spPr>
          <a:xfrm>
            <a:off x="313371" y="228950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37" name="Google Shape;437;p28"/>
          <p:cNvSpPr/>
          <p:nvPr/>
        </p:nvSpPr>
        <p:spPr>
          <a:xfrm>
            <a:off x="306388" y="13176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38" name="Google Shape;438;p28"/>
          <p:cNvSpPr/>
          <p:nvPr/>
        </p:nvSpPr>
        <p:spPr>
          <a:xfrm>
            <a:off x="344488" y="3498850"/>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39" name="Google Shape;439;p28"/>
          <p:cNvSpPr/>
          <p:nvPr/>
        </p:nvSpPr>
        <p:spPr>
          <a:xfrm>
            <a:off x="313371" y="189898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40" name="Google Shape;440;p28"/>
          <p:cNvSpPr/>
          <p:nvPr/>
        </p:nvSpPr>
        <p:spPr>
          <a:xfrm>
            <a:off x="2162175" y="5553075"/>
            <a:ext cx="1400175" cy="1447799"/>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1" name="Google Shape;441;p28"/>
          <p:cNvSpPr/>
          <p:nvPr/>
        </p:nvSpPr>
        <p:spPr>
          <a:xfrm>
            <a:off x="180975" y="6363762"/>
            <a:ext cx="876300" cy="427563"/>
          </a:xfrm>
          <a:prstGeom prst="wedgeRoundRectCallout">
            <a:avLst>
              <a:gd fmla="val 202630" name="adj1"/>
              <a:gd fmla="val -12761"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Fingerprint module</a:t>
            </a:r>
            <a:endParaRPr sz="1000">
              <a:solidFill>
                <a:schemeClr val="dk1"/>
              </a:solidFill>
              <a:latin typeface="Arial"/>
              <a:ea typeface="Arial"/>
              <a:cs typeface="Arial"/>
              <a:sym typeface="Arial"/>
            </a:endParaRPr>
          </a:p>
        </p:txBody>
      </p:sp>
      <p:sp>
        <p:nvSpPr>
          <p:cNvPr id="442" name="Google Shape;442;p28"/>
          <p:cNvSpPr/>
          <p:nvPr/>
        </p:nvSpPr>
        <p:spPr>
          <a:xfrm>
            <a:off x="332421" y="268955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pic>
        <p:nvPicPr>
          <p:cNvPr id="448" name="Google Shape;448;p29"/>
          <p:cNvPicPr preferRelativeResize="0"/>
          <p:nvPr/>
        </p:nvPicPr>
        <p:blipFill rotWithShape="1">
          <a:blip r:embed="rId3">
            <a:alphaModFix/>
          </a:blip>
          <a:srcRect b="0" l="0" r="0" t="0"/>
          <a:stretch/>
        </p:blipFill>
        <p:spPr>
          <a:xfrm>
            <a:off x="3519488" y="5891213"/>
            <a:ext cx="4581525" cy="1285875"/>
          </a:xfrm>
          <a:prstGeom prst="rect">
            <a:avLst/>
          </a:prstGeom>
          <a:noFill/>
          <a:ln>
            <a:noFill/>
          </a:ln>
        </p:spPr>
      </p:pic>
      <p:pic>
        <p:nvPicPr>
          <p:cNvPr id="449" name="Google Shape;449;p29"/>
          <p:cNvPicPr preferRelativeResize="0"/>
          <p:nvPr/>
        </p:nvPicPr>
        <p:blipFill rotWithShape="1">
          <a:blip r:embed="rId4">
            <a:alphaModFix/>
          </a:blip>
          <a:srcRect b="0" l="0" r="0" t="0"/>
          <a:stretch/>
        </p:blipFill>
        <p:spPr>
          <a:xfrm>
            <a:off x="3467100" y="4038600"/>
            <a:ext cx="4591050" cy="1257300"/>
          </a:xfrm>
          <a:prstGeom prst="rect">
            <a:avLst/>
          </a:prstGeom>
          <a:noFill/>
          <a:ln>
            <a:noFill/>
          </a:ln>
        </p:spPr>
      </p:pic>
      <p:graphicFrame>
        <p:nvGraphicFramePr>
          <p:cNvPr id="450" name="Google Shape;450;p29"/>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50"/>
                        <a:buFont typeface="Calibri"/>
                        <a:buNone/>
                      </a:pPr>
                      <a:r>
                        <a:rPr b="1" i="0" lang="en-US" sz="1050" u="none" cap="none" strike="noStrike">
                          <a:solidFill>
                            <a:schemeClr val="dk1"/>
                          </a:solidFill>
                          <a:latin typeface="Calibri"/>
                          <a:ea typeface="Calibri"/>
                          <a:cs typeface="Calibri"/>
                          <a:sym typeface="Calibri"/>
                        </a:rPr>
                        <a:t>Assemble main antenna, main MIC rubber</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451" name="Google Shape;451;p29"/>
          <p:cNvGrpSpPr/>
          <p:nvPr/>
        </p:nvGrpSpPr>
        <p:grpSpPr>
          <a:xfrm>
            <a:off x="8139113" y="1470025"/>
            <a:ext cx="1785937" cy="409575"/>
            <a:chOff x="3372" y="891"/>
            <a:chExt cx="1125" cy="258"/>
          </a:xfrm>
        </p:grpSpPr>
        <p:sp>
          <p:nvSpPr>
            <p:cNvPr id="452" name="Google Shape;452;p29"/>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453" name="Google Shape;453;p29"/>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54" name="Google Shape;454;p29"/>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55" name="Google Shape;455;p29"/>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456" name="Google Shape;456;p29"/>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457" name="Google Shape;457;p29"/>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458" name="Google Shape;458;p29"/>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Main antenna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Main MIC rubber</a:t>
                      </a:r>
                      <a:endParaRPr sz="900">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Tweezers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Press lower antenna fixture</a:t>
                      </a:r>
                      <a:endParaRPr/>
                    </a:p>
                    <a:p>
                      <a:pPr indent="0" lvl="0" marL="0" marR="0" rtl="0" algn="l">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Golf-BE-07-V01</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100±5N;</a:t>
                      </a:r>
                      <a:endParaRPr/>
                    </a:p>
                    <a:p>
                      <a:pPr indent="0" lvl="0" marL="0" marR="0" rtl="0" algn="ctr">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9±1s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459" name="Google Shape;459;p29"/>
          <p:cNvSpPr txBox="1"/>
          <p:nvPr/>
        </p:nvSpPr>
        <p:spPr>
          <a:xfrm>
            <a:off x="590365" y="1377568"/>
            <a:ext cx="7286810" cy="189282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main antenna bracket and check it no damage.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main antenna and paste it on the main antenna bracket.</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main MIC rubber, and assemble it to the main antenna bracket.</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Put the main antenna bracket in the fixture and press the antenna.</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main antenna and the main MIC rubber assembled in place.</a:t>
            </a:r>
            <a:endParaRPr sz="1300">
              <a:solidFill>
                <a:schemeClr val="dk1"/>
              </a:solidFill>
              <a:latin typeface="Arial"/>
              <a:ea typeface="Arial"/>
              <a:cs typeface="Arial"/>
              <a:sym typeface="Arial"/>
            </a:endParaRPr>
          </a:p>
        </p:txBody>
      </p:sp>
      <p:sp>
        <p:nvSpPr>
          <p:cNvPr id="460" name="Google Shape;460;p29"/>
          <p:cNvSpPr/>
          <p:nvPr/>
        </p:nvSpPr>
        <p:spPr>
          <a:xfrm>
            <a:off x="322896" y="220378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61" name="Google Shape;461;p29"/>
          <p:cNvSpPr/>
          <p:nvPr/>
        </p:nvSpPr>
        <p:spPr>
          <a:xfrm>
            <a:off x="306388"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62" name="Google Shape;462;p29"/>
          <p:cNvSpPr/>
          <p:nvPr/>
        </p:nvSpPr>
        <p:spPr>
          <a:xfrm>
            <a:off x="330016" y="300210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63" name="Google Shape;463;p29"/>
          <p:cNvSpPr/>
          <p:nvPr/>
        </p:nvSpPr>
        <p:spPr>
          <a:xfrm>
            <a:off x="322896" y="184183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64" name="Google Shape;464;p29"/>
          <p:cNvSpPr/>
          <p:nvPr/>
        </p:nvSpPr>
        <p:spPr>
          <a:xfrm>
            <a:off x="1600201" y="4438650"/>
            <a:ext cx="466724" cy="314325"/>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5" name="Google Shape;465;p29"/>
          <p:cNvSpPr/>
          <p:nvPr/>
        </p:nvSpPr>
        <p:spPr>
          <a:xfrm>
            <a:off x="4200525" y="4552950"/>
            <a:ext cx="885825" cy="676275"/>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6" name="Google Shape;466;p29"/>
          <p:cNvSpPr/>
          <p:nvPr/>
        </p:nvSpPr>
        <p:spPr>
          <a:xfrm>
            <a:off x="4772025" y="5391149"/>
            <a:ext cx="723900" cy="409575"/>
          </a:xfrm>
          <a:prstGeom prst="wedgeRoundRectCallout">
            <a:avLst>
              <a:gd fmla="val -40438" name="adj1"/>
              <a:gd fmla="val -85662"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Main antenna</a:t>
            </a:r>
            <a:endParaRPr sz="1000">
              <a:solidFill>
                <a:schemeClr val="dk1"/>
              </a:solidFill>
              <a:latin typeface="Arial"/>
              <a:ea typeface="Arial"/>
              <a:cs typeface="Arial"/>
              <a:sym typeface="Arial"/>
            </a:endParaRPr>
          </a:p>
        </p:txBody>
      </p:sp>
      <p:sp>
        <p:nvSpPr>
          <p:cNvPr id="467" name="Google Shape;467;p29"/>
          <p:cNvSpPr/>
          <p:nvPr/>
        </p:nvSpPr>
        <p:spPr>
          <a:xfrm>
            <a:off x="6334126" y="4829176"/>
            <a:ext cx="523874" cy="4762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8" name="Google Shape;468;p29"/>
          <p:cNvSpPr/>
          <p:nvPr/>
        </p:nvSpPr>
        <p:spPr>
          <a:xfrm>
            <a:off x="6696075" y="5401737"/>
            <a:ext cx="800100" cy="398988"/>
          </a:xfrm>
          <a:prstGeom prst="wedgeRoundRectCallout">
            <a:avLst>
              <a:gd fmla="val -49528" name="adj1"/>
              <a:gd fmla="val -83657"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Main  MIC rubber</a:t>
            </a:r>
            <a:endParaRPr sz="1000">
              <a:solidFill>
                <a:schemeClr val="dk1"/>
              </a:solidFill>
              <a:latin typeface="Arial"/>
              <a:ea typeface="Arial"/>
              <a:cs typeface="Arial"/>
              <a:sym typeface="Arial"/>
            </a:endParaRPr>
          </a:p>
        </p:txBody>
      </p:sp>
      <p:pic>
        <p:nvPicPr>
          <p:cNvPr id="469" name="Google Shape;469;p29"/>
          <p:cNvPicPr preferRelativeResize="0"/>
          <p:nvPr/>
        </p:nvPicPr>
        <p:blipFill rotWithShape="1">
          <a:blip r:embed="rId5">
            <a:alphaModFix/>
          </a:blip>
          <a:srcRect b="0" l="0" r="0" t="0"/>
          <a:stretch/>
        </p:blipFill>
        <p:spPr>
          <a:xfrm>
            <a:off x="647700" y="6000750"/>
            <a:ext cx="2686050" cy="1181100"/>
          </a:xfrm>
          <a:prstGeom prst="rect">
            <a:avLst/>
          </a:prstGeom>
          <a:noFill/>
          <a:ln>
            <a:noFill/>
          </a:ln>
        </p:spPr>
      </p:pic>
      <p:pic>
        <p:nvPicPr>
          <p:cNvPr id="470" name="Google Shape;470;p29"/>
          <p:cNvPicPr preferRelativeResize="0"/>
          <p:nvPr/>
        </p:nvPicPr>
        <p:blipFill rotWithShape="1">
          <a:blip r:embed="rId6">
            <a:alphaModFix/>
          </a:blip>
          <a:srcRect b="0" l="0" r="0" t="0"/>
          <a:stretch/>
        </p:blipFill>
        <p:spPr>
          <a:xfrm>
            <a:off x="1528763" y="4152900"/>
            <a:ext cx="1114425" cy="1181100"/>
          </a:xfrm>
          <a:prstGeom prst="rect">
            <a:avLst/>
          </a:prstGeom>
          <a:noFill/>
          <a:ln>
            <a:noFill/>
          </a:ln>
        </p:spPr>
      </p:pic>
      <p:sp>
        <p:nvSpPr>
          <p:cNvPr id="471" name="Google Shape;471;p29"/>
          <p:cNvSpPr/>
          <p:nvPr/>
        </p:nvSpPr>
        <p:spPr>
          <a:xfrm>
            <a:off x="714374" y="4505325"/>
            <a:ext cx="790575" cy="419099"/>
          </a:xfrm>
          <a:prstGeom prst="wedgeRoundRectCallout">
            <a:avLst>
              <a:gd fmla="val 49936" name="adj1"/>
              <a:gd fmla="val 5091"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Main MIC rubber</a:t>
            </a:r>
            <a:endParaRPr sz="1000">
              <a:solidFill>
                <a:schemeClr val="dk1"/>
              </a:solidFill>
              <a:latin typeface="Arial"/>
              <a:ea typeface="Arial"/>
              <a:cs typeface="Arial"/>
              <a:sym typeface="Arial"/>
            </a:endParaRPr>
          </a:p>
        </p:txBody>
      </p:sp>
      <p:sp>
        <p:nvSpPr>
          <p:cNvPr id="472" name="Google Shape;472;p29"/>
          <p:cNvSpPr/>
          <p:nvPr/>
        </p:nvSpPr>
        <p:spPr>
          <a:xfrm>
            <a:off x="723899" y="5438775"/>
            <a:ext cx="790575" cy="419099"/>
          </a:xfrm>
          <a:prstGeom prst="wedgeRoundRectCallout">
            <a:avLst>
              <a:gd fmla="val 49936" name="adj1"/>
              <a:gd fmla="val 5091"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Main antenna</a:t>
            </a:r>
            <a:endParaRPr sz="1000">
              <a:solidFill>
                <a:schemeClr val="dk1"/>
              </a:solidFill>
              <a:latin typeface="Arial"/>
              <a:ea typeface="Arial"/>
              <a:cs typeface="Arial"/>
              <a:sym typeface="Arial"/>
            </a:endParaRPr>
          </a:p>
        </p:txBody>
      </p:sp>
      <p:sp>
        <p:nvSpPr>
          <p:cNvPr id="473" name="Google Shape;473;p29"/>
          <p:cNvSpPr/>
          <p:nvPr/>
        </p:nvSpPr>
        <p:spPr>
          <a:xfrm>
            <a:off x="339541" y="261335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graphicFrame>
        <p:nvGraphicFramePr>
          <p:cNvPr id="479" name="Google Shape;479;p30"/>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6037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Assemble lower bracket , Lock screws</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480" name="Google Shape;480;p30"/>
          <p:cNvGrpSpPr/>
          <p:nvPr/>
        </p:nvGrpSpPr>
        <p:grpSpPr>
          <a:xfrm>
            <a:off x="8139113" y="1470025"/>
            <a:ext cx="1785937" cy="409575"/>
            <a:chOff x="3372" y="891"/>
            <a:chExt cx="1125" cy="258"/>
          </a:xfrm>
        </p:grpSpPr>
        <p:sp>
          <p:nvSpPr>
            <p:cNvPr id="481" name="Google Shape;481;p30"/>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482" name="Google Shape;482;p30"/>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83" name="Google Shape;483;p30"/>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84" name="Google Shape;484;p30"/>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485" name="Google Shape;485;p30"/>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486" name="Google Shape;486;p30"/>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487" name="Google Shape;487;p30"/>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Screws</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17</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Screwdriver</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Screw  fixture</a:t>
                      </a:r>
                      <a:endParaRPr/>
                    </a:p>
                    <a:p>
                      <a:pPr indent="0" lvl="0" marL="0" marR="0" rtl="0" algn="l">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Golf-BE-02-V01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t>Rotational speed : </a:t>
                      </a:r>
                      <a:r>
                        <a:rPr b="0" i="0" lang="en-US" sz="900">
                          <a:solidFill>
                            <a:schemeClr val="dk1"/>
                          </a:solidFill>
                          <a:latin typeface="Arial"/>
                          <a:ea typeface="Arial"/>
                          <a:cs typeface="Arial"/>
                          <a:sym typeface="Arial"/>
                        </a:rPr>
                        <a:t>700 rotate/min; </a:t>
                      </a:r>
                      <a:r>
                        <a:rPr lang="en-US" sz="900"/>
                        <a:t>Torque</a:t>
                      </a:r>
                      <a:r>
                        <a:rPr b="0" i="0" lang="en-US" sz="900">
                          <a:solidFill>
                            <a:schemeClr val="dk1"/>
                          </a:solidFill>
                          <a:latin typeface="Arial"/>
                          <a:ea typeface="Arial"/>
                          <a:cs typeface="Arial"/>
                          <a:sym typeface="Arial"/>
                        </a:rPr>
                        <a:t>: 0.7±0.05kgf.cm;</a:t>
                      </a:r>
                      <a:r>
                        <a:rPr b="0" i="0" lang="en-US" sz="900">
                          <a:solidFill>
                            <a:schemeClr val="dk1"/>
                          </a:solidFill>
                          <a:latin typeface="Arial"/>
                          <a:ea typeface="Arial"/>
                          <a:cs typeface="Arial"/>
                          <a:sym typeface="Arial"/>
                        </a:rPr>
                        <a:t> S</a:t>
                      </a:r>
                      <a:r>
                        <a:rPr b="0" i="0" lang="en-US" sz="900">
                          <a:solidFill>
                            <a:schemeClr val="dk1"/>
                          </a:solidFill>
                          <a:latin typeface="Arial"/>
                          <a:ea typeface="Arial"/>
                          <a:cs typeface="Arial"/>
                          <a:sym typeface="Arial"/>
                        </a:rPr>
                        <a:t>crewdriver model: </a:t>
                      </a:r>
                      <a:r>
                        <a:rPr lang="en-US" sz="900"/>
                        <a:t>Hexagon </a:t>
                      </a:r>
                      <a:r>
                        <a:rPr b="0" i="0" lang="en-US" sz="900">
                          <a:solidFill>
                            <a:schemeClr val="dk1"/>
                          </a:solidFill>
                          <a:latin typeface="Arial"/>
                          <a:ea typeface="Arial"/>
                          <a:cs typeface="Arial"/>
                          <a:sym typeface="Arial"/>
                        </a:rPr>
                        <a:t>T5; Screw model: </a:t>
                      </a:r>
                      <a:r>
                        <a:rPr b="0" i="0" lang="en-US" sz="900">
                          <a:solidFill>
                            <a:schemeClr val="dk1"/>
                          </a:solidFill>
                          <a:latin typeface="Arial"/>
                          <a:ea typeface="Arial"/>
                          <a:cs typeface="Arial"/>
                          <a:sym typeface="Arial"/>
                        </a:rPr>
                        <a:t> </a:t>
                      </a:r>
                      <a:r>
                        <a:rPr b="0" i="0" lang="en-US" sz="900">
                          <a:solidFill>
                            <a:schemeClr val="dk1"/>
                          </a:solidFill>
                          <a:latin typeface="Arial"/>
                          <a:ea typeface="Arial"/>
                          <a:cs typeface="Arial"/>
                          <a:sym typeface="Arial"/>
                        </a:rPr>
                        <a:t>M1.4*3.0</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488" name="Google Shape;488;p30"/>
          <p:cNvSpPr txBox="1"/>
          <p:nvPr/>
        </p:nvSpPr>
        <p:spPr>
          <a:xfrm>
            <a:off x="590365" y="1377568"/>
            <a:ext cx="7286810" cy="2893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phone and check the rear housing and lower bracket assembled in place.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Put the phone into the fixture.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main antenna bracket and check the main antenna and the main MIC rubber assembled in place.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Assemble the main antenna bracket to the front housing module.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Lock the screws by screwdriver on the rear housing and main antenna bracket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Note: The screws in the red box need to be locked by manual operation.</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screws locked in place, these is no screw missing.</a:t>
            </a:r>
            <a:endParaRPr sz="1300">
              <a:solidFill>
                <a:schemeClr val="dk1"/>
              </a:solidFill>
              <a:latin typeface="Arial"/>
              <a:ea typeface="Arial"/>
              <a:cs typeface="Arial"/>
              <a:sym typeface="Arial"/>
            </a:endParaRPr>
          </a:p>
        </p:txBody>
      </p:sp>
      <p:sp>
        <p:nvSpPr>
          <p:cNvPr id="489" name="Google Shape;489;p30"/>
          <p:cNvSpPr/>
          <p:nvPr/>
        </p:nvSpPr>
        <p:spPr>
          <a:xfrm>
            <a:off x="322896" y="222283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90" name="Google Shape;490;p30"/>
          <p:cNvSpPr/>
          <p:nvPr/>
        </p:nvSpPr>
        <p:spPr>
          <a:xfrm>
            <a:off x="306388"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91" name="Google Shape;491;p30"/>
          <p:cNvSpPr/>
          <p:nvPr/>
        </p:nvSpPr>
        <p:spPr>
          <a:xfrm>
            <a:off x="347502" y="4000500"/>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92" name="Google Shape;492;p30"/>
          <p:cNvSpPr/>
          <p:nvPr/>
        </p:nvSpPr>
        <p:spPr>
          <a:xfrm>
            <a:off x="313371" y="181325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93" name="Google Shape;493;p30"/>
          <p:cNvSpPr/>
          <p:nvPr/>
        </p:nvSpPr>
        <p:spPr>
          <a:xfrm>
            <a:off x="332421" y="281338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494" name="Google Shape;494;p30"/>
          <p:cNvSpPr/>
          <p:nvPr/>
        </p:nvSpPr>
        <p:spPr>
          <a:xfrm>
            <a:off x="322896" y="321343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nvGrpSpPr>
          <p:cNvPr id="495" name="Google Shape;495;p30"/>
          <p:cNvGrpSpPr/>
          <p:nvPr/>
        </p:nvGrpSpPr>
        <p:grpSpPr>
          <a:xfrm>
            <a:off x="1081088" y="4230162"/>
            <a:ext cx="6424612" cy="3051701"/>
            <a:chOff x="1081088" y="4096812"/>
            <a:chExt cx="6424612" cy="3051701"/>
          </a:xfrm>
        </p:grpSpPr>
        <p:pic>
          <p:nvPicPr>
            <p:cNvPr id="496" name="Google Shape;496;p30"/>
            <p:cNvPicPr preferRelativeResize="0"/>
            <p:nvPr/>
          </p:nvPicPr>
          <p:blipFill rotWithShape="1">
            <a:blip r:embed="rId3">
              <a:alphaModFix/>
            </a:blip>
            <a:srcRect b="0" l="0" r="0" t="0"/>
            <a:stretch/>
          </p:blipFill>
          <p:spPr>
            <a:xfrm>
              <a:off x="1081088" y="4491038"/>
              <a:ext cx="5400675" cy="2657475"/>
            </a:xfrm>
            <a:prstGeom prst="rect">
              <a:avLst/>
            </a:prstGeom>
            <a:noFill/>
            <a:ln>
              <a:noFill/>
            </a:ln>
          </p:spPr>
        </p:pic>
        <p:sp>
          <p:nvSpPr>
            <p:cNvPr id="497" name="Google Shape;497;p30"/>
            <p:cNvSpPr/>
            <p:nvPr/>
          </p:nvSpPr>
          <p:spPr>
            <a:xfrm>
              <a:off x="2843284" y="4096812"/>
              <a:ext cx="595242" cy="275163"/>
            </a:xfrm>
            <a:prstGeom prst="wedgeRoundRectCallout">
              <a:avLst>
                <a:gd fmla="val -667" name="adj1"/>
                <a:gd fmla="val 169949"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screw</a:t>
              </a:r>
              <a:endParaRPr sz="1000">
                <a:solidFill>
                  <a:schemeClr val="dk1"/>
                </a:solidFill>
                <a:latin typeface="Arial"/>
                <a:ea typeface="Arial"/>
                <a:cs typeface="Arial"/>
                <a:sym typeface="Arial"/>
              </a:endParaRPr>
            </a:p>
          </p:txBody>
        </p:sp>
        <p:sp>
          <p:nvSpPr>
            <p:cNvPr id="498" name="Google Shape;498;p30"/>
            <p:cNvSpPr/>
            <p:nvPr/>
          </p:nvSpPr>
          <p:spPr>
            <a:xfrm>
              <a:off x="6191251" y="6800850"/>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9" name="Google Shape;499;p30"/>
            <p:cNvSpPr/>
            <p:nvPr/>
          </p:nvSpPr>
          <p:spPr>
            <a:xfrm>
              <a:off x="6210301" y="4667250"/>
              <a:ext cx="171449" cy="17145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0" name="Google Shape;500;p30"/>
            <p:cNvSpPr/>
            <p:nvPr/>
          </p:nvSpPr>
          <p:spPr>
            <a:xfrm>
              <a:off x="6257926" y="5467350"/>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1" name="Google Shape;501;p30"/>
            <p:cNvSpPr/>
            <p:nvPr/>
          </p:nvSpPr>
          <p:spPr>
            <a:xfrm>
              <a:off x="6238876" y="6010275"/>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2" name="Google Shape;502;p30"/>
            <p:cNvSpPr/>
            <p:nvPr/>
          </p:nvSpPr>
          <p:spPr>
            <a:xfrm>
              <a:off x="5895976" y="4686300"/>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3" name="Google Shape;503;p30"/>
            <p:cNvSpPr/>
            <p:nvPr/>
          </p:nvSpPr>
          <p:spPr>
            <a:xfrm>
              <a:off x="5915026" y="5857875"/>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4" name="Google Shape;504;p30"/>
            <p:cNvSpPr/>
            <p:nvPr/>
          </p:nvSpPr>
          <p:spPr>
            <a:xfrm>
              <a:off x="5876926" y="6867525"/>
              <a:ext cx="171449" cy="17145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5" name="Google Shape;505;p30"/>
            <p:cNvSpPr/>
            <p:nvPr/>
          </p:nvSpPr>
          <p:spPr>
            <a:xfrm>
              <a:off x="1238251" y="4619625"/>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6" name="Google Shape;506;p30"/>
            <p:cNvSpPr/>
            <p:nvPr/>
          </p:nvSpPr>
          <p:spPr>
            <a:xfrm>
              <a:off x="3121855" y="6162675"/>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7" name="Google Shape;507;p30"/>
            <p:cNvSpPr/>
            <p:nvPr/>
          </p:nvSpPr>
          <p:spPr>
            <a:xfrm>
              <a:off x="1971676" y="4667250"/>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8" name="Google Shape;508;p30"/>
            <p:cNvSpPr/>
            <p:nvPr/>
          </p:nvSpPr>
          <p:spPr>
            <a:xfrm>
              <a:off x="3083755" y="4648200"/>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9" name="Google Shape;509;p30"/>
            <p:cNvSpPr/>
            <p:nvPr/>
          </p:nvSpPr>
          <p:spPr>
            <a:xfrm>
              <a:off x="1352551" y="6153150"/>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0" name="Google Shape;510;p30"/>
            <p:cNvSpPr/>
            <p:nvPr/>
          </p:nvSpPr>
          <p:spPr>
            <a:xfrm>
              <a:off x="1885951" y="6781800"/>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1" name="Google Shape;511;p30"/>
            <p:cNvSpPr/>
            <p:nvPr/>
          </p:nvSpPr>
          <p:spPr>
            <a:xfrm>
              <a:off x="2486026" y="5514975"/>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2" name="Google Shape;512;p30"/>
            <p:cNvSpPr/>
            <p:nvPr/>
          </p:nvSpPr>
          <p:spPr>
            <a:xfrm>
              <a:off x="1547813" y="5276850"/>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3" name="Google Shape;513;p30"/>
            <p:cNvSpPr/>
            <p:nvPr/>
          </p:nvSpPr>
          <p:spPr>
            <a:xfrm>
              <a:off x="1247776" y="6819900"/>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4" name="Google Shape;514;p30"/>
            <p:cNvSpPr/>
            <p:nvPr/>
          </p:nvSpPr>
          <p:spPr>
            <a:xfrm>
              <a:off x="3083755" y="6810375"/>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5" name="Google Shape;515;p30"/>
            <p:cNvSpPr txBox="1"/>
            <p:nvPr/>
          </p:nvSpPr>
          <p:spPr>
            <a:xfrm>
              <a:off x="1362076" y="6762750"/>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1</a:t>
              </a:r>
              <a:endParaRPr b="1" sz="1300">
                <a:solidFill>
                  <a:srgbClr val="FF00FF"/>
                </a:solidFill>
                <a:latin typeface="Arial"/>
                <a:ea typeface="Arial"/>
                <a:cs typeface="Arial"/>
                <a:sym typeface="Arial"/>
              </a:endParaRPr>
            </a:p>
          </p:txBody>
        </p:sp>
        <p:sp>
          <p:nvSpPr>
            <p:cNvPr id="516" name="Google Shape;516;p30"/>
            <p:cNvSpPr txBox="1"/>
            <p:nvPr/>
          </p:nvSpPr>
          <p:spPr>
            <a:xfrm>
              <a:off x="2855154" y="4587731"/>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2</a:t>
              </a:r>
              <a:endParaRPr b="1" sz="1300">
                <a:solidFill>
                  <a:srgbClr val="FF00FF"/>
                </a:solidFill>
                <a:latin typeface="Arial"/>
                <a:ea typeface="Arial"/>
                <a:cs typeface="Arial"/>
                <a:sym typeface="Arial"/>
              </a:endParaRPr>
            </a:p>
          </p:txBody>
        </p:sp>
        <p:sp>
          <p:nvSpPr>
            <p:cNvPr id="517" name="Google Shape;517;p30"/>
            <p:cNvSpPr txBox="1"/>
            <p:nvPr/>
          </p:nvSpPr>
          <p:spPr>
            <a:xfrm>
              <a:off x="2855154" y="6749906"/>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3</a:t>
              </a:r>
              <a:endParaRPr b="1" sz="1300">
                <a:solidFill>
                  <a:srgbClr val="FF00FF"/>
                </a:solidFill>
                <a:latin typeface="Arial"/>
                <a:ea typeface="Arial"/>
                <a:cs typeface="Arial"/>
                <a:sym typeface="Arial"/>
              </a:endParaRPr>
            </a:p>
          </p:txBody>
        </p:sp>
        <p:sp>
          <p:nvSpPr>
            <p:cNvPr id="518" name="Google Shape;518;p30"/>
            <p:cNvSpPr txBox="1"/>
            <p:nvPr/>
          </p:nvSpPr>
          <p:spPr>
            <a:xfrm>
              <a:off x="1352550" y="4552950"/>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4</a:t>
              </a:r>
              <a:endParaRPr b="1" sz="1300">
                <a:solidFill>
                  <a:srgbClr val="FF00FF"/>
                </a:solidFill>
                <a:latin typeface="Arial"/>
                <a:ea typeface="Arial"/>
                <a:cs typeface="Arial"/>
                <a:sym typeface="Arial"/>
              </a:endParaRPr>
            </a:p>
          </p:txBody>
        </p:sp>
        <p:sp>
          <p:nvSpPr>
            <p:cNvPr id="519" name="Google Shape;519;p30"/>
            <p:cNvSpPr txBox="1"/>
            <p:nvPr/>
          </p:nvSpPr>
          <p:spPr>
            <a:xfrm>
              <a:off x="1466852" y="6102206"/>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5</a:t>
              </a:r>
              <a:endParaRPr b="1" sz="1300">
                <a:solidFill>
                  <a:srgbClr val="FF00FF"/>
                </a:solidFill>
                <a:latin typeface="Arial"/>
                <a:ea typeface="Arial"/>
                <a:cs typeface="Arial"/>
                <a:sym typeface="Arial"/>
              </a:endParaRPr>
            </a:p>
          </p:txBody>
        </p:sp>
        <p:sp>
          <p:nvSpPr>
            <p:cNvPr id="520" name="Google Shape;520;p30"/>
            <p:cNvSpPr txBox="1"/>
            <p:nvPr/>
          </p:nvSpPr>
          <p:spPr>
            <a:xfrm>
              <a:off x="2609850" y="5448300"/>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6</a:t>
              </a:r>
              <a:endParaRPr b="1" sz="1300">
                <a:solidFill>
                  <a:srgbClr val="FF00FF"/>
                </a:solidFill>
                <a:latin typeface="Arial"/>
                <a:ea typeface="Arial"/>
                <a:cs typeface="Arial"/>
                <a:sym typeface="Arial"/>
              </a:endParaRPr>
            </a:p>
          </p:txBody>
        </p:sp>
        <p:sp>
          <p:nvSpPr>
            <p:cNvPr id="521" name="Google Shape;521;p30"/>
            <p:cNvSpPr txBox="1"/>
            <p:nvPr/>
          </p:nvSpPr>
          <p:spPr>
            <a:xfrm>
              <a:off x="2085975" y="4597688"/>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7</a:t>
              </a:r>
              <a:endParaRPr b="1" sz="1300">
                <a:solidFill>
                  <a:srgbClr val="FF00FF"/>
                </a:solidFill>
                <a:latin typeface="Arial"/>
                <a:ea typeface="Arial"/>
                <a:cs typeface="Arial"/>
                <a:sym typeface="Arial"/>
              </a:endParaRPr>
            </a:p>
          </p:txBody>
        </p:sp>
        <p:sp>
          <p:nvSpPr>
            <p:cNvPr id="522" name="Google Shape;522;p30"/>
            <p:cNvSpPr txBox="1"/>
            <p:nvPr/>
          </p:nvSpPr>
          <p:spPr>
            <a:xfrm>
              <a:off x="1990725" y="6718012"/>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8</a:t>
              </a:r>
              <a:endParaRPr b="1" sz="1300">
                <a:solidFill>
                  <a:srgbClr val="FF00FF"/>
                </a:solidFill>
                <a:latin typeface="Arial"/>
                <a:ea typeface="Arial"/>
                <a:cs typeface="Arial"/>
                <a:sym typeface="Arial"/>
              </a:endParaRPr>
            </a:p>
          </p:txBody>
        </p:sp>
        <p:sp>
          <p:nvSpPr>
            <p:cNvPr id="523" name="Google Shape;523;p30"/>
            <p:cNvSpPr txBox="1"/>
            <p:nvPr/>
          </p:nvSpPr>
          <p:spPr>
            <a:xfrm>
              <a:off x="1666877" y="5216381"/>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9</a:t>
              </a:r>
              <a:endParaRPr b="1" sz="1300">
                <a:solidFill>
                  <a:srgbClr val="FF00FF"/>
                </a:solidFill>
                <a:latin typeface="Arial"/>
                <a:ea typeface="Arial"/>
                <a:cs typeface="Arial"/>
                <a:sym typeface="Arial"/>
              </a:endParaRPr>
            </a:p>
          </p:txBody>
        </p:sp>
        <p:sp>
          <p:nvSpPr>
            <p:cNvPr id="524" name="Google Shape;524;p30"/>
            <p:cNvSpPr txBox="1"/>
            <p:nvPr/>
          </p:nvSpPr>
          <p:spPr>
            <a:xfrm>
              <a:off x="2826580" y="6105525"/>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10</a:t>
              </a:r>
              <a:endParaRPr b="1" sz="1300">
                <a:solidFill>
                  <a:srgbClr val="FF00FF"/>
                </a:solidFill>
                <a:latin typeface="Arial"/>
                <a:ea typeface="Arial"/>
                <a:cs typeface="Arial"/>
                <a:sym typeface="Arial"/>
              </a:endParaRPr>
            </a:p>
          </p:txBody>
        </p:sp>
        <p:sp>
          <p:nvSpPr>
            <p:cNvPr id="525" name="Google Shape;525;p30"/>
            <p:cNvSpPr txBox="1"/>
            <p:nvPr/>
          </p:nvSpPr>
          <p:spPr>
            <a:xfrm>
              <a:off x="5600701" y="4635356"/>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11</a:t>
              </a:r>
              <a:endParaRPr b="1" sz="1300">
                <a:solidFill>
                  <a:srgbClr val="FF00FF"/>
                </a:solidFill>
                <a:latin typeface="Arial"/>
                <a:ea typeface="Arial"/>
                <a:cs typeface="Arial"/>
                <a:sym typeface="Arial"/>
              </a:endParaRPr>
            </a:p>
          </p:txBody>
        </p:sp>
        <p:sp>
          <p:nvSpPr>
            <p:cNvPr id="526" name="Google Shape;526;p30"/>
            <p:cNvSpPr txBox="1"/>
            <p:nvPr/>
          </p:nvSpPr>
          <p:spPr>
            <a:xfrm>
              <a:off x="6305550" y="6740381"/>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12</a:t>
              </a:r>
              <a:endParaRPr b="1" sz="1300">
                <a:solidFill>
                  <a:srgbClr val="FF00FF"/>
                </a:solidFill>
                <a:latin typeface="Arial"/>
                <a:ea typeface="Arial"/>
                <a:cs typeface="Arial"/>
                <a:sym typeface="Arial"/>
              </a:endParaRPr>
            </a:p>
          </p:txBody>
        </p:sp>
        <p:sp>
          <p:nvSpPr>
            <p:cNvPr id="527" name="Google Shape;527;p30"/>
            <p:cNvSpPr txBox="1"/>
            <p:nvPr/>
          </p:nvSpPr>
          <p:spPr>
            <a:xfrm>
              <a:off x="6391275" y="5413519"/>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13</a:t>
              </a:r>
              <a:endParaRPr b="1" sz="1300">
                <a:solidFill>
                  <a:srgbClr val="FF00FF"/>
                </a:solidFill>
                <a:latin typeface="Arial"/>
                <a:ea typeface="Arial"/>
                <a:cs typeface="Arial"/>
                <a:sym typeface="Arial"/>
              </a:endParaRPr>
            </a:p>
          </p:txBody>
        </p:sp>
        <p:sp>
          <p:nvSpPr>
            <p:cNvPr id="528" name="Google Shape;528;p30"/>
            <p:cNvSpPr txBox="1"/>
            <p:nvPr/>
          </p:nvSpPr>
          <p:spPr>
            <a:xfrm>
              <a:off x="6362700" y="5936962"/>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14</a:t>
              </a:r>
              <a:endParaRPr b="1" sz="1300">
                <a:solidFill>
                  <a:srgbClr val="FF00FF"/>
                </a:solidFill>
                <a:latin typeface="Arial"/>
                <a:ea typeface="Arial"/>
                <a:cs typeface="Arial"/>
                <a:sym typeface="Arial"/>
              </a:endParaRPr>
            </a:p>
          </p:txBody>
        </p:sp>
        <p:sp>
          <p:nvSpPr>
            <p:cNvPr id="529" name="Google Shape;529;p30"/>
            <p:cNvSpPr txBox="1"/>
            <p:nvPr/>
          </p:nvSpPr>
          <p:spPr>
            <a:xfrm>
              <a:off x="5591176" y="5806931"/>
              <a:ext cx="419099" cy="2923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FF"/>
                  </a:solidFill>
                  <a:latin typeface="Arial"/>
                  <a:ea typeface="Arial"/>
                  <a:cs typeface="Arial"/>
                  <a:sym typeface="Arial"/>
                </a:rPr>
                <a:t>15</a:t>
              </a:r>
              <a:endParaRPr b="1" sz="1300">
                <a:solidFill>
                  <a:srgbClr val="FF00FF"/>
                </a:solidFill>
                <a:latin typeface="Arial"/>
                <a:ea typeface="Arial"/>
                <a:cs typeface="Arial"/>
                <a:sym typeface="Arial"/>
              </a:endParaRPr>
            </a:p>
          </p:txBody>
        </p:sp>
        <p:sp>
          <p:nvSpPr>
            <p:cNvPr id="530" name="Google Shape;530;p30"/>
            <p:cNvSpPr txBox="1"/>
            <p:nvPr/>
          </p:nvSpPr>
          <p:spPr>
            <a:xfrm>
              <a:off x="4819650" y="6640353"/>
              <a:ext cx="1143000" cy="4924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00"/>
                  </a:solidFill>
                  <a:latin typeface="Arial"/>
                  <a:ea typeface="Arial"/>
                  <a:cs typeface="Arial"/>
                  <a:sym typeface="Arial"/>
                </a:rPr>
                <a:t>Manual operation 1</a:t>
              </a:r>
              <a:endParaRPr b="1" sz="1300">
                <a:solidFill>
                  <a:srgbClr val="FF0000"/>
                </a:solidFill>
                <a:latin typeface="Arial"/>
                <a:ea typeface="Arial"/>
                <a:cs typeface="Arial"/>
                <a:sym typeface="Arial"/>
              </a:endParaRPr>
            </a:p>
          </p:txBody>
        </p:sp>
        <p:sp>
          <p:nvSpPr>
            <p:cNvPr id="531" name="Google Shape;531;p30"/>
            <p:cNvSpPr/>
            <p:nvPr/>
          </p:nvSpPr>
          <p:spPr>
            <a:xfrm>
              <a:off x="6391275" y="4459128"/>
              <a:ext cx="1114425" cy="4924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FF0000"/>
                  </a:solidFill>
                  <a:latin typeface="Arial"/>
                  <a:ea typeface="Arial"/>
                  <a:cs typeface="Arial"/>
                  <a:sym typeface="Arial"/>
                </a:rPr>
                <a:t>Manual operation 2</a:t>
              </a:r>
              <a:endParaRPr b="1" sz="1300">
                <a:solidFill>
                  <a:srgbClr val="FF0000"/>
                </a:solidFill>
                <a:latin typeface="Arial"/>
                <a:ea typeface="Arial"/>
                <a:cs typeface="Arial"/>
                <a:sym typeface="Arial"/>
              </a:endParaRPr>
            </a:p>
          </p:txBody>
        </p:sp>
      </p:grpSp>
      <p:sp>
        <p:nvSpPr>
          <p:cNvPr id="532" name="Google Shape;532;p30"/>
          <p:cNvSpPr/>
          <p:nvPr/>
        </p:nvSpPr>
        <p:spPr>
          <a:xfrm>
            <a:off x="330040" y="3583245"/>
            <a:ext cx="211137" cy="193675"/>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pic>
        <p:nvPicPr>
          <p:cNvPr id="538" name="Google Shape;538;p31"/>
          <p:cNvPicPr preferRelativeResize="0"/>
          <p:nvPr/>
        </p:nvPicPr>
        <p:blipFill rotWithShape="1">
          <a:blip r:embed="rId3">
            <a:alphaModFix/>
          </a:blip>
          <a:srcRect b="0" l="0" r="0" t="0"/>
          <a:stretch/>
        </p:blipFill>
        <p:spPr>
          <a:xfrm>
            <a:off x="1485900" y="4038600"/>
            <a:ext cx="3352800" cy="3219450"/>
          </a:xfrm>
          <a:prstGeom prst="rect">
            <a:avLst/>
          </a:prstGeom>
          <a:noFill/>
          <a:ln>
            <a:noFill/>
          </a:ln>
        </p:spPr>
      </p:pic>
      <p:graphicFrame>
        <p:nvGraphicFramePr>
          <p:cNvPr id="539" name="Google Shape;539;p31"/>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6037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Assemble camera lens and Press camera lens</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540" name="Google Shape;540;p31"/>
          <p:cNvGrpSpPr/>
          <p:nvPr/>
        </p:nvGrpSpPr>
        <p:grpSpPr>
          <a:xfrm>
            <a:off x="8139113" y="1470025"/>
            <a:ext cx="1785937" cy="409575"/>
            <a:chOff x="3372" y="891"/>
            <a:chExt cx="1125" cy="258"/>
          </a:xfrm>
        </p:grpSpPr>
        <p:sp>
          <p:nvSpPr>
            <p:cNvPr id="541" name="Google Shape;541;p31"/>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542" name="Google Shape;542;p31"/>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43" name="Google Shape;543;p31"/>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44" name="Google Shape;544;p31"/>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545" name="Google Shape;545;p31"/>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546" name="Google Shape;546;p31"/>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547" name="Google Shape;547;p31"/>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Camera</a:t>
                      </a:r>
                      <a:r>
                        <a:rPr lang="en-US" sz="900">
                          <a:solidFill>
                            <a:schemeClr val="dk1"/>
                          </a:solidFill>
                          <a:latin typeface="Arial"/>
                          <a:ea typeface="Arial"/>
                          <a:cs typeface="Arial"/>
                          <a:sym typeface="Arial"/>
                        </a:rPr>
                        <a:t> lens</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Press</a:t>
                      </a:r>
                      <a:r>
                        <a:rPr b="0" lang="en-US" sz="900">
                          <a:solidFill>
                            <a:schemeClr val="dk1"/>
                          </a:solidFill>
                          <a:latin typeface="Arial"/>
                          <a:ea typeface="Arial"/>
                          <a:cs typeface="Arial"/>
                          <a:sym typeface="Arial"/>
                        </a:rPr>
                        <a:t> camera lens</a:t>
                      </a:r>
                      <a:r>
                        <a:rPr b="0" lang="en-US" sz="900">
                          <a:solidFill>
                            <a:schemeClr val="dk1"/>
                          </a:solidFill>
                          <a:latin typeface="Arial"/>
                          <a:ea typeface="Arial"/>
                          <a:cs typeface="Arial"/>
                          <a:sym typeface="Arial"/>
                        </a:rPr>
                        <a:t>  fixture</a:t>
                      </a:r>
                      <a:endParaRPr/>
                    </a:p>
                    <a:p>
                      <a:pPr indent="0" lvl="0" marL="0" marR="0" rtl="0" algn="l">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Golf-BE-03-V01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60±10N;</a:t>
                      </a:r>
                      <a:endParaRPr/>
                    </a:p>
                    <a:p>
                      <a:pPr indent="0" lvl="0" marL="0" marR="0" rtl="0" algn="ctr">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8±1s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548" name="Google Shape;548;p31"/>
          <p:cNvSpPr txBox="1"/>
          <p:nvPr/>
        </p:nvSpPr>
        <p:spPr>
          <a:xfrm>
            <a:off x="590365" y="1377568"/>
            <a:ext cx="7286810" cy="249299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phone and check the screws locked in place, these is no screw missing.</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camera lens, and check these is no damage on the lens.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Remove the liner of the camera on the rear housing. Then assemble camera lens into the rear housing.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Put the phone into the press camera lens fixture.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Press the camera lens.</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camera lens no damage.</a:t>
            </a:r>
            <a:endParaRPr sz="1300">
              <a:solidFill>
                <a:schemeClr val="dk1"/>
              </a:solidFill>
              <a:latin typeface="Arial"/>
              <a:ea typeface="Arial"/>
              <a:cs typeface="Arial"/>
              <a:sym typeface="Arial"/>
            </a:endParaRPr>
          </a:p>
        </p:txBody>
      </p:sp>
      <p:sp>
        <p:nvSpPr>
          <p:cNvPr id="549" name="Google Shape;549;p31"/>
          <p:cNvSpPr/>
          <p:nvPr/>
        </p:nvSpPr>
        <p:spPr>
          <a:xfrm>
            <a:off x="322896" y="222283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50" name="Google Shape;550;p31"/>
          <p:cNvSpPr/>
          <p:nvPr/>
        </p:nvSpPr>
        <p:spPr>
          <a:xfrm>
            <a:off x="306388"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51" name="Google Shape;551;p31"/>
          <p:cNvSpPr/>
          <p:nvPr/>
        </p:nvSpPr>
        <p:spPr>
          <a:xfrm>
            <a:off x="334963" y="3594100"/>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52" name="Google Shape;552;p31"/>
          <p:cNvSpPr/>
          <p:nvPr/>
        </p:nvSpPr>
        <p:spPr>
          <a:xfrm>
            <a:off x="322896" y="182278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53" name="Google Shape;553;p31"/>
          <p:cNvSpPr/>
          <p:nvPr/>
        </p:nvSpPr>
        <p:spPr>
          <a:xfrm>
            <a:off x="762000" y="4848225"/>
            <a:ext cx="704851" cy="390525"/>
          </a:xfrm>
          <a:prstGeom prst="wedgeRoundRectCallout">
            <a:avLst>
              <a:gd fmla="val 270954" name="adj1"/>
              <a:gd fmla="val 24548"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Camera lens</a:t>
            </a:r>
            <a:endParaRPr sz="1000">
              <a:solidFill>
                <a:schemeClr val="dk1"/>
              </a:solidFill>
              <a:latin typeface="Arial"/>
              <a:ea typeface="Arial"/>
              <a:cs typeface="Arial"/>
              <a:sym typeface="Arial"/>
            </a:endParaRPr>
          </a:p>
        </p:txBody>
      </p:sp>
      <p:sp>
        <p:nvSpPr>
          <p:cNvPr id="554" name="Google Shape;554;p31"/>
          <p:cNvSpPr/>
          <p:nvPr/>
        </p:nvSpPr>
        <p:spPr>
          <a:xfrm>
            <a:off x="332421" y="322295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55" name="Google Shape;555;p31"/>
          <p:cNvSpPr/>
          <p:nvPr/>
        </p:nvSpPr>
        <p:spPr>
          <a:xfrm>
            <a:off x="313371" y="280385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p:nvPr/>
        </p:nvSpPr>
        <p:spPr>
          <a:xfrm>
            <a:off x="3494088" y="31913"/>
            <a:ext cx="2816225"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DOCUMENT AMENDMENT HISTORY</a:t>
            </a:r>
            <a:endParaRPr sz="900">
              <a:solidFill>
                <a:schemeClr val="dk1"/>
              </a:solidFill>
              <a:latin typeface="Arial"/>
              <a:ea typeface="Arial"/>
              <a:cs typeface="Arial"/>
              <a:sym typeface="Arial"/>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文件修改记录</a:t>
            </a:r>
            <a:endParaRPr sz="1800">
              <a:solidFill>
                <a:schemeClr val="dk1"/>
              </a:solidFill>
              <a:latin typeface="Arial"/>
              <a:ea typeface="Arial"/>
              <a:cs typeface="Arial"/>
              <a:sym typeface="Arial"/>
            </a:endParaRPr>
          </a:p>
        </p:txBody>
      </p:sp>
      <p:graphicFrame>
        <p:nvGraphicFramePr>
          <p:cNvPr id="71" name="Google Shape;71;p14"/>
          <p:cNvGraphicFramePr/>
          <p:nvPr/>
        </p:nvGraphicFramePr>
        <p:xfrm>
          <a:off x="459180" y="778823"/>
          <a:ext cx="3000000" cy="3000000"/>
        </p:xfrm>
        <a:graphic>
          <a:graphicData uri="http://schemas.openxmlformats.org/drawingml/2006/table">
            <a:tbl>
              <a:tblPr>
                <a:noFill/>
                <a:tableStyleId>{47D3ABDA-69E1-40BC-A2FD-3171827BBA8E}</a:tableStyleId>
              </a:tblPr>
              <a:tblGrid>
                <a:gridCol w="604850"/>
                <a:gridCol w="1241425"/>
                <a:gridCol w="4075100"/>
                <a:gridCol w="1538300"/>
                <a:gridCol w="1516050"/>
              </a:tblGrid>
              <a:tr h="396875">
                <a:tc>
                  <a:txBody>
                    <a:bodyPr>
                      <a:noAutofit/>
                    </a:bodyPr>
                    <a:lstStyle/>
                    <a:p>
                      <a:pPr indent="0" lvl="0" marL="0" marR="0" rtl="0" algn="l">
                        <a:lnSpc>
                          <a:spcPct val="100000"/>
                        </a:lnSpc>
                        <a:spcBef>
                          <a:spcPts val="0"/>
                        </a:spcBef>
                        <a:spcAft>
                          <a:spcPts val="0"/>
                        </a:spcAft>
                        <a:buClr>
                          <a:srgbClr val="800000"/>
                        </a:buClr>
                        <a:buSzPts val="1200"/>
                        <a:buFont typeface="Arial"/>
                        <a:buNone/>
                      </a:pPr>
                      <a:r>
                        <a:rPr b="1" i="0" lang="en-US" sz="1200" u="none" cap="none" strike="noStrike">
                          <a:solidFill>
                            <a:srgbClr val="800000"/>
                          </a:solidFill>
                          <a:latin typeface="Arial"/>
                          <a:ea typeface="Arial"/>
                          <a:cs typeface="Arial"/>
                          <a:sym typeface="Arial"/>
                        </a:rPr>
                        <a:t>Rev</a:t>
                      </a:r>
                      <a:endParaRPr/>
                    </a:p>
                    <a:p>
                      <a:pPr indent="0" lvl="0" marL="0" marR="0" rtl="0" algn="l">
                        <a:lnSpc>
                          <a:spcPct val="100000"/>
                        </a:lnSpc>
                        <a:spcBef>
                          <a:spcPts val="0"/>
                        </a:spcBef>
                        <a:spcAft>
                          <a:spcPts val="0"/>
                        </a:spcAft>
                        <a:buClr>
                          <a:srgbClr val="800000"/>
                        </a:buClr>
                        <a:buSzPts val="1200"/>
                        <a:buFont typeface="Arial"/>
                        <a:buNone/>
                      </a:pPr>
                      <a:r>
                        <a:rPr b="0" i="0" lang="en-US" sz="1200" u="none" cap="none" strike="noStrike">
                          <a:solidFill>
                            <a:srgbClr val="800000"/>
                          </a:solidFill>
                          <a:latin typeface="Arial"/>
                          <a:ea typeface="Arial"/>
                          <a:cs typeface="Arial"/>
                          <a:sym typeface="Arial"/>
                        </a:rPr>
                        <a:t>版本</a:t>
                      </a:r>
                      <a:endParaRPr b="0" i="0" sz="1200" u="none" cap="none" strike="noStrike">
                        <a:solidFill>
                          <a:schemeClr val="dk1"/>
                        </a:solidFill>
                        <a:latin typeface="Arial"/>
                        <a:ea typeface="Arial"/>
                        <a:cs typeface="Arial"/>
                        <a:sym typeface="Arial"/>
                      </a:endParaRPr>
                    </a:p>
                  </a:txBody>
                  <a:tcPr marT="45725" marB="45725" marR="91450" marL="91450">
                    <a:lnL cap="flat" cmpd="sng" w="12700">
                      <a:solidFill>
                        <a:srgbClr val="008080"/>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00808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C0C0"/>
                    </a:solidFill>
                  </a:tcPr>
                </a:tc>
                <a:tc>
                  <a:txBody>
                    <a:bodyPr>
                      <a:noAutofit/>
                    </a:bodyPr>
                    <a:lstStyle/>
                    <a:p>
                      <a:pPr indent="0" lvl="0" marL="0" marR="0" rtl="0" algn="l">
                        <a:lnSpc>
                          <a:spcPct val="100000"/>
                        </a:lnSpc>
                        <a:spcBef>
                          <a:spcPts val="0"/>
                        </a:spcBef>
                        <a:spcAft>
                          <a:spcPts val="0"/>
                        </a:spcAft>
                        <a:buClr>
                          <a:srgbClr val="800000"/>
                        </a:buClr>
                        <a:buSzPts val="1200"/>
                        <a:buFont typeface="Arial"/>
                        <a:buNone/>
                      </a:pPr>
                      <a:r>
                        <a:rPr b="1" i="0" lang="en-US" sz="1200" u="none" cap="none" strike="noStrike">
                          <a:solidFill>
                            <a:srgbClr val="800000"/>
                          </a:solidFill>
                          <a:latin typeface="Arial"/>
                          <a:ea typeface="Arial"/>
                          <a:cs typeface="Arial"/>
                          <a:sym typeface="Arial"/>
                        </a:rPr>
                        <a:t>Date</a:t>
                      </a:r>
                      <a:endParaRPr/>
                    </a:p>
                    <a:p>
                      <a:pPr indent="0" lvl="0" marL="0" marR="0" rtl="0" algn="l">
                        <a:lnSpc>
                          <a:spcPct val="100000"/>
                        </a:lnSpc>
                        <a:spcBef>
                          <a:spcPts val="0"/>
                        </a:spcBef>
                        <a:spcAft>
                          <a:spcPts val="0"/>
                        </a:spcAft>
                        <a:buClr>
                          <a:srgbClr val="800000"/>
                        </a:buClr>
                        <a:buSzPts val="1200"/>
                        <a:buFont typeface="Arial"/>
                        <a:buNone/>
                      </a:pPr>
                      <a:r>
                        <a:rPr b="0" i="0" lang="en-US" sz="1200" u="none" cap="none" strike="noStrike">
                          <a:solidFill>
                            <a:srgbClr val="800000"/>
                          </a:solidFill>
                          <a:latin typeface="Arial"/>
                          <a:ea typeface="Arial"/>
                          <a:cs typeface="Arial"/>
                          <a:sym typeface="Arial"/>
                        </a:rPr>
                        <a:t>修改日期</a:t>
                      </a:r>
                      <a:endParaRPr b="0" i="0" sz="1200" u="none" cap="none" strike="noStrike">
                        <a:solidFill>
                          <a:schemeClr val="dk1"/>
                        </a:solidFill>
                        <a:latin typeface="Arial"/>
                        <a:ea typeface="Arial"/>
                        <a:cs typeface="Arial"/>
                        <a:sym typeface="Arial"/>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00808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C0C0"/>
                    </a:solidFill>
                  </a:tcPr>
                </a:tc>
                <a:tc>
                  <a:txBody>
                    <a:bodyPr>
                      <a:noAutofit/>
                    </a:bodyPr>
                    <a:lstStyle/>
                    <a:p>
                      <a:pPr indent="0" lvl="0" marL="0" marR="0" rtl="0" algn="l">
                        <a:lnSpc>
                          <a:spcPct val="100000"/>
                        </a:lnSpc>
                        <a:spcBef>
                          <a:spcPts val="0"/>
                        </a:spcBef>
                        <a:spcAft>
                          <a:spcPts val="0"/>
                        </a:spcAft>
                        <a:buClr>
                          <a:srgbClr val="800000"/>
                        </a:buClr>
                        <a:buSzPts val="1200"/>
                        <a:buFont typeface="Arial"/>
                        <a:buNone/>
                      </a:pPr>
                      <a:r>
                        <a:rPr b="1" i="0" lang="en-US" sz="1200" u="none" cap="none" strike="noStrike">
                          <a:solidFill>
                            <a:srgbClr val="800000"/>
                          </a:solidFill>
                          <a:latin typeface="Arial"/>
                          <a:ea typeface="Arial"/>
                          <a:cs typeface="Arial"/>
                          <a:sym typeface="Arial"/>
                        </a:rPr>
                        <a:t>Details</a:t>
                      </a:r>
                      <a:endParaRPr/>
                    </a:p>
                    <a:p>
                      <a:pPr indent="0" lvl="0" marL="0" marR="0" rtl="0" algn="l">
                        <a:lnSpc>
                          <a:spcPct val="100000"/>
                        </a:lnSpc>
                        <a:spcBef>
                          <a:spcPts val="0"/>
                        </a:spcBef>
                        <a:spcAft>
                          <a:spcPts val="0"/>
                        </a:spcAft>
                        <a:buClr>
                          <a:srgbClr val="800000"/>
                        </a:buClr>
                        <a:buSzPts val="1200"/>
                        <a:buFont typeface="Arial"/>
                        <a:buNone/>
                      </a:pPr>
                      <a:r>
                        <a:rPr b="0" i="0" lang="en-US" sz="1200" u="none" cap="none" strike="noStrike">
                          <a:solidFill>
                            <a:srgbClr val="800000"/>
                          </a:solidFill>
                          <a:latin typeface="Arial"/>
                          <a:ea typeface="Arial"/>
                          <a:cs typeface="Arial"/>
                          <a:sym typeface="Arial"/>
                        </a:rPr>
                        <a:t>修改原因及内容</a:t>
                      </a:r>
                      <a:endParaRPr b="0" i="0" sz="1200" u="none" cap="none" strike="noStrike">
                        <a:solidFill>
                          <a:schemeClr val="dk1"/>
                        </a:solidFill>
                        <a:latin typeface="Arial"/>
                        <a:ea typeface="Arial"/>
                        <a:cs typeface="Arial"/>
                        <a:sym typeface="Arial"/>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00808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C0C0"/>
                    </a:solidFill>
                  </a:tcPr>
                </a:tc>
                <a:tc>
                  <a:txBody>
                    <a:bodyPr>
                      <a:noAutofit/>
                    </a:bodyPr>
                    <a:lstStyle/>
                    <a:p>
                      <a:pPr indent="0" lvl="0" marL="0" marR="0" rtl="0" algn="l">
                        <a:lnSpc>
                          <a:spcPct val="100000"/>
                        </a:lnSpc>
                        <a:spcBef>
                          <a:spcPts val="0"/>
                        </a:spcBef>
                        <a:spcAft>
                          <a:spcPts val="0"/>
                        </a:spcAft>
                        <a:buClr>
                          <a:srgbClr val="800000"/>
                        </a:buClr>
                        <a:buSzPts val="1200"/>
                        <a:buFont typeface="Arial"/>
                        <a:buNone/>
                      </a:pPr>
                      <a:r>
                        <a:rPr b="1" i="0" lang="en-US" sz="1200" u="none" cap="none" strike="noStrike">
                          <a:solidFill>
                            <a:srgbClr val="800000"/>
                          </a:solidFill>
                          <a:latin typeface="Arial"/>
                          <a:ea typeface="Arial"/>
                          <a:cs typeface="Arial"/>
                          <a:sym typeface="Arial"/>
                        </a:rPr>
                        <a:t>Owner</a:t>
                      </a:r>
                      <a:endParaRPr/>
                    </a:p>
                    <a:p>
                      <a:pPr indent="0" lvl="0" marL="0" marR="0" rtl="0" algn="l">
                        <a:lnSpc>
                          <a:spcPct val="100000"/>
                        </a:lnSpc>
                        <a:spcBef>
                          <a:spcPts val="0"/>
                        </a:spcBef>
                        <a:spcAft>
                          <a:spcPts val="0"/>
                        </a:spcAft>
                        <a:buClr>
                          <a:srgbClr val="800000"/>
                        </a:buClr>
                        <a:buSzPts val="1200"/>
                        <a:buFont typeface="Arial"/>
                        <a:buNone/>
                      </a:pPr>
                      <a:r>
                        <a:rPr b="0" i="0" lang="en-US" sz="1200" u="none" cap="none" strike="noStrike">
                          <a:solidFill>
                            <a:srgbClr val="800000"/>
                          </a:solidFill>
                          <a:latin typeface="Arial"/>
                          <a:ea typeface="Arial"/>
                          <a:cs typeface="Arial"/>
                          <a:sym typeface="Arial"/>
                        </a:rPr>
                        <a:t>作者（名字 和职位）</a:t>
                      </a:r>
                      <a:endParaRPr b="0" i="0" sz="1200" u="none" cap="none" strike="noStrike">
                        <a:solidFill>
                          <a:schemeClr val="dk1"/>
                        </a:solidFill>
                        <a:latin typeface="Arial"/>
                        <a:ea typeface="Arial"/>
                        <a:cs typeface="Arial"/>
                        <a:sym typeface="Arial"/>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5400">
                      <a:solidFill>
                        <a:srgbClr val="00808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C0C0"/>
                    </a:solidFill>
                  </a:tcPr>
                </a:tc>
                <a:tc>
                  <a:txBody>
                    <a:bodyPr>
                      <a:noAutofit/>
                    </a:bodyPr>
                    <a:lstStyle/>
                    <a:p>
                      <a:pPr indent="0" lvl="0" marL="0" marR="0" rtl="0" algn="l">
                        <a:lnSpc>
                          <a:spcPct val="100000"/>
                        </a:lnSpc>
                        <a:spcBef>
                          <a:spcPts val="0"/>
                        </a:spcBef>
                        <a:spcAft>
                          <a:spcPts val="0"/>
                        </a:spcAft>
                        <a:buClr>
                          <a:srgbClr val="800000"/>
                        </a:buClr>
                        <a:buSzPts val="1200"/>
                        <a:buFont typeface="Arial"/>
                        <a:buNone/>
                      </a:pPr>
                      <a:r>
                        <a:rPr b="1" i="0" lang="en-US" sz="1200" u="none" cap="none" strike="noStrike">
                          <a:solidFill>
                            <a:srgbClr val="800000"/>
                          </a:solidFill>
                          <a:latin typeface="Arial"/>
                          <a:ea typeface="Arial"/>
                          <a:cs typeface="Arial"/>
                          <a:sym typeface="Arial"/>
                        </a:rPr>
                        <a:t>Approver</a:t>
                      </a:r>
                      <a:endParaRPr/>
                    </a:p>
                    <a:p>
                      <a:pPr indent="0" lvl="0" marL="0" marR="0" rtl="0" algn="l">
                        <a:lnSpc>
                          <a:spcPct val="100000"/>
                        </a:lnSpc>
                        <a:spcBef>
                          <a:spcPts val="0"/>
                        </a:spcBef>
                        <a:spcAft>
                          <a:spcPts val="0"/>
                        </a:spcAft>
                        <a:buClr>
                          <a:srgbClr val="800000"/>
                        </a:buClr>
                        <a:buSzPts val="1200"/>
                        <a:buFont typeface="Arial"/>
                        <a:buNone/>
                      </a:pPr>
                      <a:r>
                        <a:rPr b="0" i="0" lang="en-US" sz="1200" u="none" cap="none" strike="noStrike">
                          <a:solidFill>
                            <a:srgbClr val="800000"/>
                          </a:solidFill>
                          <a:latin typeface="Arial"/>
                          <a:ea typeface="Arial"/>
                          <a:cs typeface="Arial"/>
                          <a:sym typeface="Arial"/>
                        </a:rPr>
                        <a:t>审批（名字 和职位）</a:t>
                      </a:r>
                      <a:endParaRPr b="0" i="0" sz="1200" u="none" cap="none" strike="noStrike">
                        <a:solidFill>
                          <a:schemeClr val="dk1"/>
                        </a:solidFill>
                        <a:latin typeface="Arial"/>
                        <a:ea typeface="Arial"/>
                        <a:cs typeface="Arial"/>
                        <a:sym typeface="Arial"/>
                      </a:endParaRPr>
                    </a:p>
                  </a:txBody>
                  <a:tcPr marT="45725" marB="45725" marR="91450" marL="91450">
                    <a:lnL cap="flat" cmpd="sng" w="9525">
                      <a:solidFill>
                        <a:srgbClr val="000000"/>
                      </a:solidFill>
                      <a:prstDash val="solid"/>
                      <a:round/>
                      <a:headEnd len="sm" w="sm" type="none"/>
                      <a:tailEnd len="sm" w="sm" type="none"/>
                    </a:lnL>
                    <a:lnR cap="flat" cmpd="sng" w="12700">
                      <a:solidFill>
                        <a:srgbClr val="008080"/>
                      </a:solidFill>
                      <a:prstDash val="solid"/>
                      <a:round/>
                      <a:headEnd len="sm" w="sm" type="none"/>
                      <a:tailEnd len="sm" w="sm" type="none"/>
                    </a:lnR>
                    <a:lnT cap="flat" cmpd="sng" w="25400">
                      <a:solidFill>
                        <a:srgbClr val="00808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0C0C0"/>
                    </a:solidFill>
                  </a:tcPr>
                </a:tc>
              </a:tr>
              <a:tr h="349250">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1.0</a:t>
                      </a:r>
                      <a:endParaRPr/>
                    </a:p>
                  </a:txBody>
                  <a:tcPr marT="45725" marB="45725" marR="91450" marL="91450" anchor="ctr">
                    <a:lnL cap="flat" cmpd="sng" w="12700">
                      <a:solidFill>
                        <a:srgbClr val="00808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01/29/2018</a:t>
                      </a: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Initiate version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Kang Guoqing</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Jiao Gang</a:t>
                      </a:r>
                      <a:endParaRPr/>
                    </a:p>
                  </a:txBody>
                  <a:tcPr marT="45725" marB="45725" marR="91450" marL="91450" anchor="ctr">
                    <a:lnL cap="flat" cmpd="sng" w="9525">
                      <a:solidFill>
                        <a:srgbClr val="000000"/>
                      </a:solidFill>
                      <a:prstDash val="solid"/>
                      <a:round/>
                      <a:headEnd len="sm" w="sm" type="none"/>
                      <a:tailEnd len="sm" w="sm" type="none"/>
                    </a:lnL>
                    <a:lnR cap="flat" cmpd="sng" w="12700">
                      <a:solidFill>
                        <a:srgbClr val="00808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28625">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1.1</a:t>
                      </a:r>
                      <a:endParaRPr/>
                    </a:p>
                  </a:txBody>
                  <a:tcPr marT="45725" marB="45725" marR="91450" marL="91450" anchor="ctr">
                    <a:lnL cap="flat" cmpd="sng" w="12700">
                      <a:solidFill>
                        <a:srgbClr val="00808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03/05/2018</a:t>
                      </a: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Update the fixture code</a:t>
                      </a: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Kang Guoqing</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Jiao Gang</a:t>
                      </a:r>
                      <a:endParaRPr/>
                    </a:p>
                  </a:txBody>
                  <a:tcPr marT="45725" marB="45725" marR="91450" marL="91450" anchor="ctr">
                    <a:lnL cap="flat" cmpd="sng" w="9525">
                      <a:solidFill>
                        <a:srgbClr val="000000"/>
                      </a:solidFill>
                      <a:prstDash val="solid"/>
                      <a:round/>
                      <a:headEnd len="sm" w="sm" type="none"/>
                      <a:tailEnd len="sm" w="sm" type="none"/>
                    </a:lnL>
                    <a:lnR cap="flat" cmpd="sng" w="12700">
                      <a:solidFill>
                        <a:srgbClr val="00808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0850">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1.2</a:t>
                      </a:r>
                      <a:endParaRPr/>
                    </a:p>
                  </a:txBody>
                  <a:tcPr marT="45725" marB="45725" marR="91450" marL="91450" anchor="ctr">
                    <a:lnL cap="flat" cmpd="sng" w="12700">
                      <a:solidFill>
                        <a:srgbClr val="00808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03/14/2018</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Remove PCBA fixture (pg.4); Add the screwing order;</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Kang Guoqing</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Jiao Gang</a:t>
                      </a:r>
                      <a:endParaRPr/>
                    </a:p>
                  </a:txBody>
                  <a:tcPr marT="45725" marB="45725" marR="91450" marL="91450" anchor="ctr">
                    <a:lnL cap="flat" cmpd="sng" w="9525">
                      <a:solidFill>
                        <a:srgbClr val="000000"/>
                      </a:solidFill>
                      <a:prstDash val="solid"/>
                      <a:round/>
                      <a:headEnd len="sm" w="sm" type="none"/>
                      <a:tailEnd len="sm" w="sm" type="none"/>
                    </a:lnL>
                    <a:lnR cap="flat" cmpd="sng" w="12700">
                      <a:solidFill>
                        <a:srgbClr val="00808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0850">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808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12700">
                      <a:solidFill>
                        <a:srgbClr val="00808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0850">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808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12700">
                      <a:solidFill>
                        <a:srgbClr val="00808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0850">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808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12700">
                      <a:solidFill>
                        <a:srgbClr val="00808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0850">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808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spcBef>
                          <a:spcPts val="0"/>
                        </a:spcBef>
                        <a:spcAft>
                          <a:spcPts val="0"/>
                        </a:spcAft>
                        <a:buNone/>
                      </a:pPr>
                      <a:r>
                        <a:t/>
                      </a:r>
                      <a:endParaRPr sz="18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12700">
                      <a:solidFill>
                        <a:srgbClr val="00808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0850">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808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spcBef>
                          <a:spcPts val="0"/>
                        </a:spcBef>
                        <a:spcAft>
                          <a:spcPts val="0"/>
                        </a:spcAft>
                        <a:buNone/>
                      </a:pPr>
                      <a:r>
                        <a:t/>
                      </a:r>
                      <a:endParaRPr sz="18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12700">
                      <a:solidFill>
                        <a:srgbClr val="00808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0850">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808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spcBef>
                          <a:spcPts val="0"/>
                        </a:spcBef>
                        <a:spcAft>
                          <a:spcPts val="0"/>
                        </a:spcAft>
                        <a:buNone/>
                      </a:pPr>
                      <a:r>
                        <a:t/>
                      </a:r>
                      <a:endParaRPr sz="1800"/>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12700">
                      <a:solidFill>
                        <a:srgbClr val="00808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0850">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808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12700">
                      <a:solidFill>
                        <a:srgbClr val="00808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0850">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12700">
                      <a:solidFill>
                        <a:srgbClr val="00808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12700">
                      <a:solidFill>
                        <a:srgbClr val="00808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pic>
        <p:nvPicPr>
          <p:cNvPr id="561" name="Google Shape;561;p32"/>
          <p:cNvPicPr preferRelativeResize="0"/>
          <p:nvPr/>
        </p:nvPicPr>
        <p:blipFill rotWithShape="1">
          <a:blip r:embed="rId3">
            <a:alphaModFix/>
          </a:blip>
          <a:srcRect b="0" l="0" r="0" t="0"/>
          <a:stretch/>
        </p:blipFill>
        <p:spPr>
          <a:xfrm>
            <a:off x="1104900" y="3938588"/>
            <a:ext cx="6057900" cy="3019425"/>
          </a:xfrm>
          <a:prstGeom prst="rect">
            <a:avLst/>
          </a:prstGeom>
          <a:noFill/>
          <a:ln>
            <a:noFill/>
          </a:ln>
        </p:spPr>
      </p:pic>
      <p:graphicFrame>
        <p:nvGraphicFramePr>
          <p:cNvPr id="562" name="Google Shape;562;p32"/>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6037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Paste NFC antenna</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563" name="Google Shape;563;p32"/>
          <p:cNvGrpSpPr/>
          <p:nvPr/>
        </p:nvGrpSpPr>
        <p:grpSpPr>
          <a:xfrm>
            <a:off x="8139113" y="1470025"/>
            <a:ext cx="1785937" cy="409575"/>
            <a:chOff x="3372" y="891"/>
            <a:chExt cx="1125" cy="258"/>
          </a:xfrm>
        </p:grpSpPr>
        <p:sp>
          <p:nvSpPr>
            <p:cNvPr id="564" name="Google Shape;564;p32"/>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565" name="Google Shape;565;p32"/>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66" name="Google Shape;566;p32"/>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67" name="Google Shape;567;p32"/>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568" name="Google Shape;568;p32"/>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569" name="Google Shape;569;p32"/>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570" name="Google Shape;570;p32"/>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Battery cover</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NFC antenna</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NFC antenna positioning paste fixture</a:t>
                      </a:r>
                      <a:endParaRPr/>
                    </a:p>
                    <a:p>
                      <a:pPr indent="0" lvl="0" marL="0" marR="0" rtl="0" algn="l">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Golf-BE-09-V01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Press NFC antenna fixture</a:t>
                      </a:r>
                      <a:endParaRPr/>
                    </a:p>
                    <a:p>
                      <a:pPr indent="0" lvl="0" marL="0" marR="0" rtl="0" algn="l">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Golf-BE-05-V01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50±5N;</a:t>
                      </a:r>
                      <a:endParaRPr/>
                    </a:p>
                    <a:p>
                      <a:pPr indent="0" lvl="0" marL="0" marR="0" rtl="0" algn="ctr">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6±1s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571" name="Google Shape;571;p32"/>
          <p:cNvSpPr txBox="1"/>
          <p:nvPr/>
        </p:nvSpPr>
        <p:spPr>
          <a:xfrm>
            <a:off x="590365" y="1377568"/>
            <a:ext cx="7286810" cy="189282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battery cover and check it no damage.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NFC antenna, and paste it to the battery cover.</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Put the battery cover into the press NFC antenna fixture.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Press the NFC antenna.</a:t>
            </a:r>
            <a:endParaRPr sz="1300">
              <a:solidFill>
                <a:schemeClr val="dk1"/>
              </a:solidFill>
              <a:latin typeface="Arial"/>
              <a:ea typeface="Arial"/>
              <a:cs typeface="Arial"/>
              <a:sym typeface="Arial"/>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NFC antenna pasted in place.</a:t>
            </a:r>
            <a:endParaRPr sz="1300">
              <a:solidFill>
                <a:schemeClr val="dk1"/>
              </a:solidFill>
              <a:latin typeface="Arial"/>
              <a:ea typeface="Arial"/>
              <a:cs typeface="Arial"/>
              <a:sym typeface="Arial"/>
            </a:endParaRPr>
          </a:p>
        </p:txBody>
      </p:sp>
      <p:sp>
        <p:nvSpPr>
          <p:cNvPr id="572" name="Google Shape;572;p32"/>
          <p:cNvSpPr/>
          <p:nvPr/>
        </p:nvSpPr>
        <p:spPr>
          <a:xfrm>
            <a:off x="306388"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73" name="Google Shape;573;p32"/>
          <p:cNvSpPr/>
          <p:nvPr/>
        </p:nvSpPr>
        <p:spPr>
          <a:xfrm>
            <a:off x="346709" y="3040206"/>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74" name="Google Shape;574;p32"/>
          <p:cNvSpPr/>
          <p:nvPr/>
        </p:nvSpPr>
        <p:spPr>
          <a:xfrm>
            <a:off x="322896" y="182278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75" name="Google Shape;575;p32"/>
          <p:cNvSpPr/>
          <p:nvPr/>
        </p:nvSpPr>
        <p:spPr>
          <a:xfrm>
            <a:off x="3667125" y="3505200"/>
            <a:ext cx="1009650" cy="361950"/>
          </a:xfrm>
          <a:prstGeom prst="wedgeRoundRectCallout">
            <a:avLst>
              <a:gd fmla="val 13603" name="adj1"/>
              <a:gd fmla="val 312120"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NFC antenna</a:t>
            </a:r>
            <a:endParaRPr sz="1000">
              <a:solidFill>
                <a:schemeClr val="dk1"/>
              </a:solidFill>
              <a:latin typeface="Arial"/>
              <a:ea typeface="Arial"/>
              <a:cs typeface="Arial"/>
              <a:sym typeface="Arial"/>
            </a:endParaRPr>
          </a:p>
        </p:txBody>
      </p:sp>
      <p:sp>
        <p:nvSpPr>
          <p:cNvPr id="576" name="Google Shape;576;p32"/>
          <p:cNvSpPr/>
          <p:nvPr/>
        </p:nvSpPr>
        <p:spPr>
          <a:xfrm>
            <a:off x="313531" y="2228731"/>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77" name="Google Shape;577;p32"/>
          <p:cNvSpPr/>
          <p:nvPr/>
        </p:nvSpPr>
        <p:spPr>
          <a:xfrm>
            <a:off x="346709" y="261335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pic>
        <p:nvPicPr>
          <p:cNvPr id="583" name="Google Shape;583;p33"/>
          <p:cNvPicPr preferRelativeResize="0"/>
          <p:nvPr/>
        </p:nvPicPr>
        <p:blipFill rotWithShape="1">
          <a:blip r:embed="rId3">
            <a:alphaModFix/>
          </a:blip>
          <a:srcRect b="0" l="0" r="0" t="0"/>
          <a:stretch/>
        </p:blipFill>
        <p:spPr>
          <a:xfrm>
            <a:off x="890588" y="3609975"/>
            <a:ext cx="6029325" cy="2952750"/>
          </a:xfrm>
          <a:prstGeom prst="rect">
            <a:avLst/>
          </a:prstGeom>
          <a:noFill/>
          <a:ln>
            <a:noFill/>
          </a:ln>
        </p:spPr>
      </p:pic>
      <p:graphicFrame>
        <p:nvGraphicFramePr>
          <p:cNvPr id="584" name="Google Shape;584;p33"/>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6037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Paste cooling film</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585" name="Google Shape;585;p33"/>
          <p:cNvGrpSpPr/>
          <p:nvPr/>
        </p:nvGrpSpPr>
        <p:grpSpPr>
          <a:xfrm>
            <a:off x="8139113" y="1470025"/>
            <a:ext cx="1785937" cy="409575"/>
            <a:chOff x="3372" y="891"/>
            <a:chExt cx="1125" cy="258"/>
          </a:xfrm>
        </p:grpSpPr>
        <p:sp>
          <p:nvSpPr>
            <p:cNvPr id="586" name="Google Shape;586;p33"/>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587" name="Google Shape;587;p33"/>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88" name="Google Shape;588;p33"/>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89" name="Google Shape;589;p33"/>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590" name="Google Shape;590;p33"/>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591" name="Google Shape;591;p33"/>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592" name="Google Shape;592;p33"/>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Cooling film</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593" name="Google Shape;593;p33"/>
          <p:cNvSpPr txBox="1"/>
          <p:nvPr/>
        </p:nvSpPr>
        <p:spPr>
          <a:xfrm>
            <a:off x="590365" y="1377568"/>
            <a:ext cx="7286810" cy="109260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battery cover and check the NFC antenna pasted in place..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cooling film, and paste it to the battery cover.</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cooling film pasted in place.</a:t>
            </a:r>
            <a:endParaRPr sz="1300">
              <a:solidFill>
                <a:schemeClr val="dk1"/>
              </a:solidFill>
              <a:latin typeface="Arial"/>
              <a:ea typeface="Arial"/>
              <a:cs typeface="Arial"/>
              <a:sym typeface="Arial"/>
            </a:endParaRPr>
          </a:p>
        </p:txBody>
      </p:sp>
      <p:sp>
        <p:nvSpPr>
          <p:cNvPr id="594" name="Google Shape;594;p33"/>
          <p:cNvSpPr/>
          <p:nvPr/>
        </p:nvSpPr>
        <p:spPr>
          <a:xfrm>
            <a:off x="306388"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95" name="Google Shape;595;p33"/>
          <p:cNvSpPr/>
          <p:nvPr/>
        </p:nvSpPr>
        <p:spPr>
          <a:xfrm>
            <a:off x="334963" y="225107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96" name="Google Shape;596;p33"/>
          <p:cNvSpPr/>
          <p:nvPr/>
        </p:nvSpPr>
        <p:spPr>
          <a:xfrm>
            <a:off x="322896" y="182278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597" name="Google Shape;597;p33"/>
          <p:cNvSpPr/>
          <p:nvPr/>
        </p:nvSpPr>
        <p:spPr>
          <a:xfrm>
            <a:off x="3286125" y="3190875"/>
            <a:ext cx="923925" cy="361950"/>
          </a:xfrm>
          <a:prstGeom prst="wedgeRoundRectCallout">
            <a:avLst>
              <a:gd fmla="val 11541" name="adj1"/>
              <a:gd fmla="val 241067"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Cooling film</a:t>
            </a:r>
            <a:endParaRPr sz="10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2" name="Shape 602"/>
        <p:cNvGrpSpPr/>
        <p:nvPr/>
      </p:nvGrpSpPr>
      <p:grpSpPr>
        <a:xfrm>
          <a:off x="0" y="0"/>
          <a:ext cx="0" cy="0"/>
          <a:chOff x="0" y="0"/>
          <a:chExt cx="0" cy="0"/>
        </a:xfrm>
      </p:grpSpPr>
      <p:pic>
        <p:nvPicPr>
          <p:cNvPr id="603" name="Google Shape;603;p34"/>
          <p:cNvPicPr preferRelativeResize="0"/>
          <p:nvPr/>
        </p:nvPicPr>
        <p:blipFill rotWithShape="1">
          <a:blip r:embed="rId3">
            <a:alphaModFix/>
          </a:blip>
          <a:srcRect b="0" l="0" r="0" t="0"/>
          <a:stretch/>
        </p:blipFill>
        <p:spPr>
          <a:xfrm>
            <a:off x="1423988" y="4419600"/>
            <a:ext cx="5248275" cy="2590800"/>
          </a:xfrm>
          <a:prstGeom prst="rect">
            <a:avLst/>
          </a:prstGeom>
          <a:noFill/>
          <a:ln>
            <a:noFill/>
          </a:ln>
        </p:spPr>
      </p:pic>
      <p:graphicFrame>
        <p:nvGraphicFramePr>
          <p:cNvPr id="604" name="Google Shape;604;p34"/>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6037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Paste battery label</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605" name="Google Shape;605;p34"/>
          <p:cNvGrpSpPr/>
          <p:nvPr/>
        </p:nvGrpSpPr>
        <p:grpSpPr>
          <a:xfrm>
            <a:off x="8139113" y="1470025"/>
            <a:ext cx="1785937" cy="409575"/>
            <a:chOff x="3372" y="891"/>
            <a:chExt cx="1125" cy="258"/>
          </a:xfrm>
        </p:grpSpPr>
        <p:sp>
          <p:nvSpPr>
            <p:cNvPr id="606" name="Google Shape;606;p34"/>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607" name="Google Shape;607;p34"/>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08" name="Google Shape;608;p34"/>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09" name="Google Shape;609;p34"/>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610" name="Google Shape;610;p34"/>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611" name="Google Shape;611;p34"/>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612" name="Google Shape;612;p34"/>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Battery label</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613" name="Google Shape;613;p34"/>
          <p:cNvSpPr txBox="1"/>
          <p:nvPr/>
        </p:nvSpPr>
        <p:spPr>
          <a:xfrm>
            <a:off x="590365" y="1377568"/>
            <a:ext cx="7286810" cy="129266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phone and check the camera lens pasted in place.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battery label, and paste it to the battery compartment. Sticking labels must not have bubbles, skew, etc.</a:t>
            </a:r>
            <a:endParaRPr sz="1300">
              <a:solidFill>
                <a:schemeClr val="dk1"/>
              </a:solidFill>
              <a:latin typeface="Arial"/>
              <a:ea typeface="Arial"/>
              <a:cs typeface="Arial"/>
              <a:sym typeface="Arial"/>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battery label pasted in place.</a:t>
            </a:r>
            <a:endParaRPr sz="1300">
              <a:solidFill>
                <a:schemeClr val="dk1"/>
              </a:solidFill>
              <a:latin typeface="Arial"/>
              <a:ea typeface="Arial"/>
              <a:cs typeface="Arial"/>
              <a:sym typeface="Arial"/>
            </a:endParaRPr>
          </a:p>
        </p:txBody>
      </p:sp>
      <p:sp>
        <p:nvSpPr>
          <p:cNvPr id="614" name="Google Shape;614;p34"/>
          <p:cNvSpPr/>
          <p:nvPr/>
        </p:nvSpPr>
        <p:spPr>
          <a:xfrm>
            <a:off x="306388"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15" name="Google Shape;615;p34"/>
          <p:cNvSpPr/>
          <p:nvPr/>
        </p:nvSpPr>
        <p:spPr>
          <a:xfrm>
            <a:off x="325438" y="2413000"/>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16" name="Google Shape;616;p34"/>
          <p:cNvSpPr/>
          <p:nvPr/>
        </p:nvSpPr>
        <p:spPr>
          <a:xfrm>
            <a:off x="322896" y="182278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17" name="Google Shape;617;p34"/>
          <p:cNvSpPr/>
          <p:nvPr/>
        </p:nvSpPr>
        <p:spPr>
          <a:xfrm>
            <a:off x="3543299" y="4571999"/>
            <a:ext cx="2562225" cy="2276475"/>
          </a:xfrm>
          <a:prstGeom prst="rect">
            <a:avLst/>
          </a:prstGeom>
          <a:noFill/>
          <a:ln cap="flat" cmpd="sng" w="19050">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chemeClr val="dk1"/>
              </a:solidFill>
              <a:latin typeface="Arial"/>
              <a:ea typeface="Arial"/>
              <a:cs typeface="Arial"/>
              <a:sym typeface="Arial"/>
            </a:endParaRPr>
          </a:p>
        </p:txBody>
      </p:sp>
      <p:sp>
        <p:nvSpPr>
          <p:cNvPr id="618" name="Google Shape;618;p34"/>
          <p:cNvSpPr/>
          <p:nvPr/>
        </p:nvSpPr>
        <p:spPr>
          <a:xfrm>
            <a:off x="6657975" y="5392212"/>
            <a:ext cx="923925" cy="475188"/>
          </a:xfrm>
          <a:prstGeom prst="wedgeRoundRectCallout">
            <a:avLst>
              <a:gd fmla="val -128665" name="adj1"/>
              <a:gd fmla="val 18571"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Position of battery label</a:t>
            </a:r>
            <a:endParaRPr sz="10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pic>
        <p:nvPicPr>
          <p:cNvPr id="624" name="Google Shape;624;p35"/>
          <p:cNvPicPr preferRelativeResize="0"/>
          <p:nvPr/>
        </p:nvPicPr>
        <p:blipFill rotWithShape="1">
          <a:blip r:embed="rId3">
            <a:alphaModFix/>
          </a:blip>
          <a:srcRect b="0" l="0" r="0" t="0"/>
          <a:stretch/>
        </p:blipFill>
        <p:spPr>
          <a:xfrm>
            <a:off x="1752600" y="3052763"/>
            <a:ext cx="4152900" cy="2066925"/>
          </a:xfrm>
          <a:prstGeom prst="rect">
            <a:avLst/>
          </a:prstGeom>
          <a:noFill/>
          <a:ln>
            <a:noFill/>
          </a:ln>
        </p:spPr>
      </p:pic>
      <p:graphicFrame>
        <p:nvGraphicFramePr>
          <p:cNvPr id="625" name="Google Shape;625;p35"/>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6037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Paste fragile label, Pack battery cover</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626" name="Google Shape;626;p35"/>
          <p:cNvGrpSpPr/>
          <p:nvPr/>
        </p:nvGrpSpPr>
        <p:grpSpPr>
          <a:xfrm>
            <a:off x="8139113" y="1470025"/>
            <a:ext cx="1785937" cy="409575"/>
            <a:chOff x="3372" y="891"/>
            <a:chExt cx="1125" cy="258"/>
          </a:xfrm>
        </p:grpSpPr>
        <p:sp>
          <p:nvSpPr>
            <p:cNvPr id="627" name="Google Shape;627;p35"/>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628" name="Google Shape;628;p35"/>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29" name="Google Shape;629;p35"/>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30" name="Google Shape;630;p35"/>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631" name="Google Shape;631;p35"/>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632" name="Google Shape;632;p35"/>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633" name="Google Shape;633;p35"/>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sz="900">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634" name="Google Shape;634;p35"/>
          <p:cNvSpPr txBox="1"/>
          <p:nvPr/>
        </p:nvSpPr>
        <p:spPr>
          <a:xfrm>
            <a:off x="590365" y="1377568"/>
            <a:ext cx="7286810" cy="149271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phone and check the battery label pasted in place.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fragile label, and paste two fragile labels to the screw holes, as show in picture.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battery cover, remove the liner on the battery cover. Pack the battery cover.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battery cover packed in place.</a:t>
            </a:r>
            <a:endParaRPr sz="1300">
              <a:solidFill>
                <a:schemeClr val="dk1"/>
              </a:solidFill>
              <a:latin typeface="Arial"/>
              <a:ea typeface="Arial"/>
              <a:cs typeface="Arial"/>
              <a:sym typeface="Arial"/>
            </a:endParaRPr>
          </a:p>
        </p:txBody>
      </p:sp>
      <p:sp>
        <p:nvSpPr>
          <p:cNvPr id="635" name="Google Shape;635;p35"/>
          <p:cNvSpPr/>
          <p:nvPr/>
        </p:nvSpPr>
        <p:spPr>
          <a:xfrm>
            <a:off x="303846" y="181325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36" name="Google Shape;636;p35"/>
          <p:cNvSpPr/>
          <p:nvPr/>
        </p:nvSpPr>
        <p:spPr>
          <a:xfrm>
            <a:off x="306388"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37" name="Google Shape;637;p35"/>
          <p:cNvSpPr/>
          <p:nvPr/>
        </p:nvSpPr>
        <p:spPr>
          <a:xfrm>
            <a:off x="315913" y="26130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38" name="Google Shape;638;p35"/>
          <p:cNvSpPr/>
          <p:nvPr/>
        </p:nvSpPr>
        <p:spPr>
          <a:xfrm>
            <a:off x="303846" y="221330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pic>
        <p:nvPicPr>
          <p:cNvPr id="639" name="Google Shape;639;p35"/>
          <p:cNvPicPr preferRelativeResize="0"/>
          <p:nvPr/>
        </p:nvPicPr>
        <p:blipFill rotWithShape="1">
          <a:blip r:embed="rId4">
            <a:alphaModFix/>
          </a:blip>
          <a:srcRect b="0" l="0" r="0" t="0"/>
          <a:stretch/>
        </p:blipFill>
        <p:spPr>
          <a:xfrm>
            <a:off x="1752600" y="5167313"/>
            <a:ext cx="4171950" cy="2124075"/>
          </a:xfrm>
          <a:prstGeom prst="rect">
            <a:avLst/>
          </a:prstGeom>
          <a:noFill/>
          <a:ln>
            <a:noFill/>
          </a:ln>
        </p:spPr>
      </p:pic>
      <p:sp>
        <p:nvSpPr>
          <p:cNvPr id="640" name="Google Shape;640;p35"/>
          <p:cNvSpPr/>
          <p:nvPr/>
        </p:nvSpPr>
        <p:spPr>
          <a:xfrm>
            <a:off x="6181726" y="2972862"/>
            <a:ext cx="742950" cy="475188"/>
          </a:xfrm>
          <a:prstGeom prst="wedgeRoundRectCallout">
            <a:avLst>
              <a:gd fmla="val -98211" name="adj1"/>
              <a:gd fmla="val 12558"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Fragile label</a:t>
            </a:r>
            <a:endParaRPr sz="1000">
              <a:solidFill>
                <a:schemeClr val="dk1"/>
              </a:solidFill>
              <a:latin typeface="Arial"/>
              <a:ea typeface="Arial"/>
              <a:cs typeface="Arial"/>
              <a:sym typeface="Arial"/>
            </a:endParaRPr>
          </a:p>
        </p:txBody>
      </p:sp>
      <p:sp>
        <p:nvSpPr>
          <p:cNvPr id="641" name="Google Shape;641;p35"/>
          <p:cNvSpPr/>
          <p:nvPr/>
        </p:nvSpPr>
        <p:spPr>
          <a:xfrm>
            <a:off x="5676901" y="3152775"/>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2" name="Google Shape;642;p35"/>
          <p:cNvSpPr/>
          <p:nvPr/>
        </p:nvSpPr>
        <p:spPr>
          <a:xfrm>
            <a:off x="3324226" y="4333875"/>
            <a:ext cx="171449" cy="1714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graphicFrame>
        <p:nvGraphicFramePr>
          <p:cNvPr id="648" name="Google Shape;648;p36"/>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Arial"/>
                        <a:buNone/>
                      </a:pPr>
                      <a:r>
                        <a:rPr b="1" lang="en-US" sz="1400"/>
                        <a:t>Check</a:t>
                      </a:r>
                      <a:endParaRPr b="1" i="0" sz="14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649" name="Google Shape;649;p36"/>
          <p:cNvGrpSpPr/>
          <p:nvPr/>
        </p:nvGrpSpPr>
        <p:grpSpPr>
          <a:xfrm>
            <a:off x="8139113" y="1470025"/>
            <a:ext cx="1785937" cy="409575"/>
            <a:chOff x="3372" y="891"/>
            <a:chExt cx="1125" cy="258"/>
          </a:xfrm>
        </p:grpSpPr>
        <p:sp>
          <p:nvSpPr>
            <p:cNvPr id="650" name="Google Shape;650;p36"/>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651" name="Google Shape;651;p36"/>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52" name="Google Shape;652;p36"/>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53" name="Google Shape;653;p36"/>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654" name="Google Shape;654;p36"/>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655" name="Google Shape;655;p36"/>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656" name="Google Shape;656;p36"/>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374775"/>
                <a:gridCol w="511175"/>
              </a:tblGrid>
              <a:tr h="346075">
                <a:tc gridSpan="2">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574675">
                <a:tc gridSpan="2">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355600">
                <a:tc gridSpan="2">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23972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a:txBody>
                    <a:bodyPr>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2">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404825">
                <a:tc>
                  <a:txBody>
                    <a:bodyPr>
                      <a:noAutofit/>
                    </a:bodyPr>
                    <a:lstStyle/>
                    <a:p>
                      <a:pPr indent="0" lvl="0" marL="0" marR="0" rtl="0" algn="l">
                        <a:lnSpc>
                          <a:spcPct val="100000"/>
                        </a:lnSpc>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Gloves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4825">
                <a:tc>
                  <a:txBody>
                    <a:bodyPr>
                      <a:noAutofit/>
                    </a:bodyPr>
                    <a:lstStyle/>
                    <a:p>
                      <a:pPr indent="0" lvl="0" marL="0" marR="0" rtl="0" algn="l">
                        <a:spcBef>
                          <a:spcPts val="0"/>
                        </a:spcBef>
                        <a:spcAft>
                          <a:spcPts val="0"/>
                        </a:spcAft>
                        <a:buNone/>
                      </a:pPr>
                      <a:r>
                        <a:rPr b="0" i="0" lang="en-US" sz="900">
                          <a:solidFill>
                            <a:srgbClr val="000000"/>
                          </a:solidFill>
                          <a:latin typeface="Arial"/>
                          <a:ea typeface="Arial"/>
                          <a:cs typeface="Arial"/>
                          <a:sym typeface="Arial"/>
                        </a:rPr>
                        <a:t>dust-free cloth</a:t>
                      </a:r>
                      <a:endParaRPr sz="18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4825">
                <a:tc>
                  <a:txBody>
                    <a:bodyPr>
                      <a:noAutofit/>
                    </a:bodyPr>
                    <a:lstStyle/>
                    <a:p>
                      <a:pPr indent="0" lvl="0" marL="0" marR="0" rtl="0" algn="l">
                        <a:spcBef>
                          <a:spcPts val="0"/>
                        </a:spcBef>
                        <a:spcAft>
                          <a:spcPts val="0"/>
                        </a:spcAft>
                        <a:buNone/>
                      </a:pPr>
                      <a:r>
                        <a:rPr b="0" i="0" lang="en-US" sz="900">
                          <a:solidFill>
                            <a:srgbClr val="000000"/>
                          </a:solidFill>
                          <a:latin typeface="Arial"/>
                          <a:ea typeface="Arial"/>
                          <a:cs typeface="Arial"/>
                          <a:sym typeface="Arial"/>
                        </a:rPr>
                        <a:t>Film / plug / anhydrous ethanol</a:t>
                      </a:r>
                      <a:endParaRPr sz="18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657" name="Google Shape;657;p36"/>
          <p:cNvSpPr txBox="1"/>
          <p:nvPr/>
        </p:nvSpPr>
        <p:spPr>
          <a:xfrm>
            <a:off x="500549" y="1025381"/>
            <a:ext cx="7487328" cy="169277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Bar code without loss of loss, print code, writing clear, check the front of the host and the surrounding border area, then press the power button to turn off the phone;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According to 061 appearance standard check the appearance of the phone no bad product,</a:t>
            </a:r>
            <a:endParaRPr/>
          </a:p>
          <a:p>
            <a:pPr indent="-342900" lvl="0" marL="342900" marR="0" rtl="0" algn="l">
              <a:spcBef>
                <a:spcPts val="0"/>
              </a:spcBef>
              <a:spcAft>
                <a:spcPts val="0"/>
              </a:spcAft>
              <a:buNone/>
            </a:pPr>
            <a:r>
              <a:rPr lang="en-US" sz="1300">
                <a:solidFill>
                  <a:schemeClr val="dk1"/>
                </a:solidFill>
                <a:latin typeface="Arial"/>
                <a:ea typeface="Arial"/>
                <a:cs typeface="Arial"/>
                <a:sym typeface="Arial"/>
              </a:rPr>
              <a:t>        as shown in pic1/2. </a:t>
            </a:r>
            <a:endParaRPr/>
          </a:p>
          <a:p>
            <a:pPr indent="-342900" lvl="0" marL="342900" marR="0" rtl="0" algn="l">
              <a:spcBef>
                <a:spcPts val="0"/>
              </a:spcBef>
              <a:spcAft>
                <a:spcPts val="0"/>
              </a:spcAft>
              <a:buNone/>
            </a:pPr>
            <a:br>
              <a:rPr lang="en-US" sz="1300">
                <a:solidFill>
                  <a:schemeClr val="dk1"/>
                </a:solidFill>
                <a:latin typeface="Arial"/>
                <a:ea typeface="Arial"/>
                <a:cs typeface="Arial"/>
                <a:sym typeface="Arial"/>
              </a:rPr>
            </a:br>
            <a:br>
              <a:rPr lang="en-US" sz="1300">
                <a:solidFill>
                  <a:schemeClr val="dk1"/>
                </a:solidFill>
                <a:latin typeface="Arial"/>
                <a:ea typeface="Arial"/>
                <a:cs typeface="Arial"/>
                <a:sym typeface="Arial"/>
              </a:rPr>
            </a:br>
            <a:endParaRPr sz="1300">
              <a:solidFill>
                <a:schemeClr val="dk1"/>
              </a:solidFill>
              <a:latin typeface="Arial"/>
              <a:ea typeface="Arial"/>
              <a:cs typeface="Arial"/>
              <a:sym typeface="Arial"/>
            </a:endParaRPr>
          </a:p>
        </p:txBody>
      </p:sp>
      <p:pic>
        <p:nvPicPr>
          <p:cNvPr id="658" name="Google Shape;658;p36"/>
          <p:cNvPicPr preferRelativeResize="0"/>
          <p:nvPr/>
        </p:nvPicPr>
        <p:blipFill rotWithShape="1">
          <a:blip r:embed="rId3">
            <a:alphaModFix/>
          </a:blip>
          <a:srcRect b="0" l="0" r="0" t="0"/>
          <a:stretch/>
        </p:blipFill>
        <p:spPr>
          <a:xfrm>
            <a:off x="203835" y="2701763"/>
            <a:ext cx="3609408" cy="3979410"/>
          </a:xfrm>
          <a:prstGeom prst="rect">
            <a:avLst/>
          </a:prstGeom>
          <a:noFill/>
          <a:ln>
            <a:noFill/>
          </a:ln>
        </p:spPr>
      </p:pic>
      <p:pic>
        <p:nvPicPr>
          <p:cNvPr id="659" name="Google Shape;659;p36"/>
          <p:cNvPicPr preferRelativeResize="0"/>
          <p:nvPr/>
        </p:nvPicPr>
        <p:blipFill rotWithShape="1">
          <a:blip r:embed="rId4">
            <a:alphaModFix/>
          </a:blip>
          <a:srcRect b="0" l="0" r="0" t="0"/>
          <a:stretch/>
        </p:blipFill>
        <p:spPr>
          <a:xfrm>
            <a:off x="3914175" y="2779476"/>
            <a:ext cx="3659942" cy="3011724"/>
          </a:xfrm>
          <a:prstGeom prst="rect">
            <a:avLst/>
          </a:prstGeom>
          <a:noFill/>
          <a:ln>
            <a:noFill/>
          </a:ln>
        </p:spPr>
      </p:pic>
      <p:sp>
        <p:nvSpPr>
          <p:cNvPr id="660" name="Google Shape;660;p36"/>
          <p:cNvSpPr/>
          <p:nvPr/>
        </p:nvSpPr>
        <p:spPr>
          <a:xfrm>
            <a:off x="191718" y="2240927"/>
            <a:ext cx="778213"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FF0000"/>
                </a:solidFill>
                <a:latin typeface="Arial"/>
                <a:ea typeface="Arial"/>
                <a:cs typeface="Arial"/>
                <a:sym typeface="Arial"/>
              </a:rPr>
              <a:t>Pic 1</a:t>
            </a:r>
            <a:endParaRPr b="1" sz="1600">
              <a:solidFill>
                <a:srgbClr val="FF0000"/>
              </a:solidFill>
              <a:latin typeface="Arial"/>
              <a:ea typeface="Arial"/>
              <a:cs typeface="Arial"/>
              <a:sym typeface="Arial"/>
            </a:endParaRPr>
          </a:p>
        </p:txBody>
      </p:sp>
      <p:sp>
        <p:nvSpPr>
          <p:cNvPr id="661" name="Google Shape;661;p36"/>
          <p:cNvSpPr/>
          <p:nvPr/>
        </p:nvSpPr>
        <p:spPr>
          <a:xfrm>
            <a:off x="3858843" y="2431427"/>
            <a:ext cx="778213"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FF0000"/>
                </a:solidFill>
                <a:latin typeface="Arial"/>
                <a:ea typeface="Arial"/>
                <a:cs typeface="Arial"/>
                <a:sym typeface="Arial"/>
              </a:rPr>
              <a:t>Pic 2</a:t>
            </a:r>
            <a:endParaRPr b="1" sz="1600">
              <a:solidFill>
                <a:srgbClr val="FF0000"/>
              </a:solidFill>
              <a:latin typeface="Arial"/>
              <a:ea typeface="Arial"/>
              <a:cs typeface="Arial"/>
              <a:sym typeface="Arial"/>
            </a:endParaRPr>
          </a:p>
        </p:txBody>
      </p:sp>
      <p:sp>
        <p:nvSpPr>
          <p:cNvPr id="662" name="Google Shape;662;p36"/>
          <p:cNvSpPr/>
          <p:nvPr/>
        </p:nvSpPr>
        <p:spPr>
          <a:xfrm>
            <a:off x="227348" y="1073622"/>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63" name="Google Shape;663;p36"/>
          <p:cNvSpPr/>
          <p:nvPr/>
        </p:nvSpPr>
        <p:spPr>
          <a:xfrm>
            <a:off x="219075" y="1647284"/>
            <a:ext cx="211137" cy="193675"/>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graphicFrame>
        <p:nvGraphicFramePr>
          <p:cNvPr id="669" name="Google Shape;669;p37"/>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6037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MMI test</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670" name="Google Shape;670;p37"/>
          <p:cNvGrpSpPr/>
          <p:nvPr/>
        </p:nvGrpSpPr>
        <p:grpSpPr>
          <a:xfrm>
            <a:off x="8139113" y="1470025"/>
            <a:ext cx="1785937" cy="409575"/>
            <a:chOff x="3372" y="891"/>
            <a:chExt cx="1125" cy="258"/>
          </a:xfrm>
        </p:grpSpPr>
        <p:sp>
          <p:nvSpPr>
            <p:cNvPr id="671" name="Google Shape;671;p37"/>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672" name="Google Shape;672;p37"/>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73" name="Google Shape;673;p37"/>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74" name="Google Shape;674;p37"/>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675" name="Google Shape;675;p37"/>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676" name="Google Shape;676;p37"/>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677" name="Google Shape;677;p37"/>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SIM cards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T flash card</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678" name="Google Shape;678;p37"/>
          <p:cNvSpPr txBox="1"/>
          <p:nvPr/>
        </p:nvSpPr>
        <p:spPr>
          <a:xfrm>
            <a:off x="590365" y="1377568"/>
            <a:ext cx="7286810" cy="169277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phone.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Insert battery, two SIM cards ,T flash card. Start the phone into the engineering mode.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MMI test.</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a:t>
            </a:r>
            <a:endParaRPr/>
          </a:p>
          <a:p>
            <a:pPr indent="-342900" lvl="0" marL="34290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79" name="Google Shape;679;p37"/>
          <p:cNvSpPr/>
          <p:nvPr/>
        </p:nvSpPr>
        <p:spPr>
          <a:xfrm>
            <a:off x="303846" y="181325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80" name="Google Shape;680;p37"/>
          <p:cNvSpPr/>
          <p:nvPr/>
        </p:nvSpPr>
        <p:spPr>
          <a:xfrm>
            <a:off x="306388"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81" name="Google Shape;681;p37"/>
          <p:cNvSpPr/>
          <p:nvPr/>
        </p:nvSpPr>
        <p:spPr>
          <a:xfrm>
            <a:off x="325438" y="26130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82" name="Google Shape;682;p37"/>
          <p:cNvSpPr/>
          <p:nvPr/>
        </p:nvSpPr>
        <p:spPr>
          <a:xfrm>
            <a:off x="313371" y="223235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7" name="Shape 687"/>
        <p:cNvGrpSpPr/>
        <p:nvPr/>
      </p:nvGrpSpPr>
      <p:grpSpPr>
        <a:xfrm>
          <a:off x="0" y="0"/>
          <a:ext cx="0" cy="0"/>
          <a:chOff x="0" y="0"/>
          <a:chExt cx="0" cy="0"/>
        </a:xfrm>
      </p:grpSpPr>
      <p:graphicFrame>
        <p:nvGraphicFramePr>
          <p:cNvPr id="688" name="Google Shape;688;p38"/>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6037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Coupling test</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689" name="Google Shape;689;p38"/>
          <p:cNvGrpSpPr/>
          <p:nvPr/>
        </p:nvGrpSpPr>
        <p:grpSpPr>
          <a:xfrm>
            <a:off x="8139113" y="1470025"/>
            <a:ext cx="1785937" cy="409575"/>
            <a:chOff x="3372" y="891"/>
            <a:chExt cx="1125" cy="258"/>
          </a:xfrm>
        </p:grpSpPr>
        <p:sp>
          <p:nvSpPr>
            <p:cNvPr id="690" name="Google Shape;690;p38"/>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691" name="Google Shape;691;p38"/>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92" name="Google Shape;692;p38"/>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93" name="Google Shape;693;p38"/>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694" name="Google Shape;694;p38"/>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695" name="Google Shape;695;p38"/>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696" name="Google Shape;696;p38"/>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Shielding box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PC</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CMU</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697" name="Google Shape;697;p38"/>
          <p:cNvSpPr txBox="1"/>
          <p:nvPr/>
        </p:nvSpPr>
        <p:spPr>
          <a:xfrm>
            <a:off x="590365" y="1377568"/>
            <a:ext cx="7286810" cy="20928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phone.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Coupling test: Insert USB cable, hold down the power button and volume button into the engineering mode, the phone is placed in the position have been adjusted properly shielded box . Press "enter", the test program will automatically be tested. Test results are shown on the screen.</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Open the shielding box after test over. And take out the phone.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a:t>
            </a:r>
            <a:endParaRPr sz="1300">
              <a:solidFill>
                <a:schemeClr val="dk1"/>
              </a:solidFill>
              <a:latin typeface="Arial"/>
              <a:ea typeface="Arial"/>
              <a:cs typeface="Arial"/>
              <a:sym typeface="Arial"/>
            </a:endParaRPr>
          </a:p>
        </p:txBody>
      </p:sp>
      <p:sp>
        <p:nvSpPr>
          <p:cNvPr id="698" name="Google Shape;698;p38"/>
          <p:cNvSpPr/>
          <p:nvPr/>
        </p:nvSpPr>
        <p:spPr>
          <a:xfrm>
            <a:off x="303846" y="181325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699" name="Google Shape;699;p38"/>
          <p:cNvSpPr/>
          <p:nvPr/>
        </p:nvSpPr>
        <p:spPr>
          <a:xfrm>
            <a:off x="306388"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700" name="Google Shape;700;p38"/>
          <p:cNvSpPr/>
          <p:nvPr/>
        </p:nvSpPr>
        <p:spPr>
          <a:xfrm>
            <a:off x="325438" y="31845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701" name="Google Shape;701;p38"/>
          <p:cNvSpPr/>
          <p:nvPr/>
        </p:nvSpPr>
        <p:spPr>
          <a:xfrm>
            <a:off x="341946" y="2803857"/>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graphicFrame>
        <p:nvGraphicFramePr>
          <p:cNvPr id="77" name="Google Shape;77;p15"/>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300"/>
                        <a:buFont typeface="Calibri"/>
                        <a:buNone/>
                      </a:pPr>
                      <a:r>
                        <a:rPr b="1" i="0" lang="en-US" sz="1300" u="none" cap="none" strike="noStrike">
                          <a:solidFill>
                            <a:schemeClr val="dk1"/>
                          </a:solidFill>
                          <a:latin typeface="Calibri"/>
                          <a:ea typeface="Calibri"/>
                          <a:cs typeface="Calibri"/>
                          <a:sym typeface="Calibri"/>
                        </a:rPr>
                        <a:t>Phone  Assy</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8" name="Google Shape;78;p15"/>
          <p:cNvSpPr/>
          <p:nvPr/>
        </p:nvSpPr>
        <p:spPr>
          <a:xfrm>
            <a:off x="0" y="893763"/>
            <a:ext cx="10058400" cy="6411912"/>
          </a:xfrm>
          <a:prstGeom prst="rect">
            <a:avLst/>
          </a:prstGeom>
          <a:solidFill>
            <a:srgbClr val="0099CC">
              <a:alpha val="25490"/>
            </a:srgbClr>
          </a:solidFill>
          <a:ln cap="flat"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79" name="Google Shape;79;p15"/>
          <p:cNvSpPr txBox="1"/>
          <p:nvPr/>
        </p:nvSpPr>
        <p:spPr>
          <a:xfrm>
            <a:off x="554038" y="2517775"/>
            <a:ext cx="9051925" cy="16312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000">
                <a:solidFill>
                  <a:schemeClr val="dk1"/>
                </a:solidFill>
                <a:latin typeface="Arial"/>
                <a:ea typeface="Arial"/>
                <a:cs typeface="Arial"/>
                <a:sym typeface="Arial"/>
              </a:rPr>
              <a:t>Phone Assembly</a:t>
            </a:r>
            <a:endParaRPr/>
          </a:p>
          <a:p>
            <a:pPr indent="0" lvl="0" marL="0" marR="0" rtl="0" algn="ctr">
              <a:spcBef>
                <a:spcPts val="0"/>
              </a:spcBef>
              <a:spcAft>
                <a:spcPts val="0"/>
              </a:spcAft>
              <a:buNone/>
            </a:pPr>
            <a:r>
              <a:rPr lang="en-US" sz="4000">
                <a:solidFill>
                  <a:schemeClr val="dk1"/>
                </a:solidFill>
                <a:latin typeface="Arial"/>
                <a:ea typeface="Arial"/>
                <a:cs typeface="Arial"/>
                <a:sym typeface="Arial"/>
              </a:rPr>
              <a:t>(EMS China, India, Brazil &amp; Argentina)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graphicFrame>
        <p:nvGraphicFramePr>
          <p:cNvPr id="84" name="Google Shape;84;p16"/>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219875"/>
                <a:gridCol w="154900"/>
                <a:gridCol w="511175"/>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PCBA</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7350">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LDS</a:t>
                      </a:r>
                      <a:endParaRPr/>
                    </a:p>
                    <a:p>
                      <a:pPr indent="0" lvl="0" marL="0" marR="0" rtl="0" algn="l">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SL19A6N-E7U</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ESD wrist strap</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PC + scan gun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tweezers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grpSp>
        <p:nvGrpSpPr>
          <p:cNvPr id="85" name="Google Shape;85;p16"/>
          <p:cNvGrpSpPr/>
          <p:nvPr/>
        </p:nvGrpSpPr>
        <p:grpSpPr>
          <a:xfrm>
            <a:off x="8139113" y="1470025"/>
            <a:ext cx="1785937" cy="409575"/>
            <a:chOff x="3372" y="891"/>
            <a:chExt cx="1125" cy="258"/>
          </a:xfrm>
        </p:grpSpPr>
        <p:sp>
          <p:nvSpPr>
            <p:cNvPr id="86" name="Google Shape;86;p16"/>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87" name="Google Shape;87;p16"/>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88" name="Google Shape;88;p16"/>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89" name="Google Shape;89;p16"/>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90" name="Google Shape;90;p16"/>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91" name="Google Shape;91;p16"/>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sp>
        <p:nvSpPr>
          <p:cNvPr id="92" name="Google Shape;92;p16"/>
          <p:cNvSpPr txBox="1"/>
          <p:nvPr/>
        </p:nvSpPr>
        <p:spPr>
          <a:xfrm>
            <a:off x="339066" y="1264654"/>
            <a:ext cx="7267964" cy="20928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First you need to scan front/rear camera, receiver, vibrator, fingerprint module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PCBA, check the PCBA no damage pieces, missing parts, as well as the housing deformation.Check no off a light sensor chip.Scan the PCBA number plate assembly,</a:t>
            </a:r>
            <a:br>
              <a:rPr lang="en-US" sz="1300">
                <a:solidFill>
                  <a:schemeClr val="dk1"/>
                </a:solidFill>
                <a:latin typeface="Arial"/>
                <a:ea typeface="Arial"/>
                <a:cs typeface="Arial"/>
                <a:sym typeface="Arial"/>
              </a:rPr>
            </a:br>
            <a:r>
              <a:rPr lang="en-US" sz="1300">
                <a:solidFill>
                  <a:schemeClr val="dk1"/>
                </a:solidFill>
                <a:latin typeface="Arial"/>
                <a:ea typeface="Arial"/>
                <a:cs typeface="Arial"/>
                <a:sym typeface="Arial"/>
              </a:rPr>
              <a:t>print bar code, barcode pasted to the PCBA.Login advance MES system → Selection process route → "station Log" → Selection station bar "WH MN BE Input process" →</a:t>
            </a:r>
            <a:br>
              <a:rPr lang="en-US" sz="1300">
                <a:solidFill>
                  <a:schemeClr val="dk1"/>
                </a:solidFill>
                <a:latin typeface="Arial"/>
                <a:ea typeface="Arial"/>
                <a:cs typeface="Arial"/>
                <a:sym typeface="Arial"/>
              </a:rPr>
            </a:br>
            <a:r>
              <a:rPr lang="en-US" sz="1300">
                <a:solidFill>
                  <a:schemeClr val="dk1"/>
                </a:solidFill>
                <a:latin typeface="Arial"/>
                <a:ea typeface="Arial"/>
                <a:cs typeface="Arial"/>
                <a:sym typeface="Arial"/>
              </a:rPr>
              <a:t>Select the appropriate time → Start scheduling information → Click to log into the scanning interface. As shown in picture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Pay attention to the PCBA check schedule MES information consistent.</a:t>
            </a:r>
            <a:endParaRPr sz="1300">
              <a:solidFill>
                <a:schemeClr val="dk1"/>
              </a:solidFill>
              <a:latin typeface="Arial"/>
              <a:ea typeface="Arial"/>
              <a:cs typeface="Arial"/>
              <a:sym typeface="Arial"/>
            </a:endParaRPr>
          </a:p>
        </p:txBody>
      </p:sp>
      <p:sp>
        <p:nvSpPr>
          <p:cNvPr id="93" name="Google Shape;93;p16"/>
          <p:cNvSpPr/>
          <p:nvPr/>
        </p:nvSpPr>
        <p:spPr>
          <a:xfrm>
            <a:off x="116732" y="1732265"/>
            <a:ext cx="179388"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94" name="Google Shape;94;p16"/>
          <p:cNvSpPr/>
          <p:nvPr/>
        </p:nvSpPr>
        <p:spPr>
          <a:xfrm>
            <a:off x="123420" y="1330188"/>
            <a:ext cx="179388"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95" name="Google Shape;95;p16"/>
          <p:cNvSpPr/>
          <p:nvPr/>
        </p:nvSpPr>
        <p:spPr>
          <a:xfrm>
            <a:off x="130715" y="3051631"/>
            <a:ext cx="211137" cy="193675"/>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aphicFrame>
        <p:nvGraphicFramePr>
          <p:cNvPr id="96" name="Google Shape;96;p16"/>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lang="en-US" sz="1400">
                          <a:latin typeface="Calibri"/>
                          <a:ea typeface="Calibri"/>
                          <a:cs typeface="Calibri"/>
                          <a:sym typeface="Calibri"/>
                        </a:rPr>
                        <a:t>PCBA </a:t>
                      </a:r>
                      <a:r>
                        <a:rPr lang="en-US" sz="1400">
                          <a:latin typeface="Calibri"/>
                          <a:ea typeface="Calibri"/>
                          <a:cs typeface="Calibri"/>
                          <a:sym typeface="Calibri"/>
                        </a:rPr>
                        <a:t> </a:t>
                      </a:r>
                      <a:r>
                        <a:rPr b="1" lang="en-US" sz="1400">
                          <a:latin typeface="Calibri"/>
                          <a:ea typeface="Calibri"/>
                          <a:cs typeface="Calibri"/>
                          <a:sym typeface="Calibri"/>
                        </a:rPr>
                        <a:t>entry system </a:t>
                      </a:r>
                      <a:endParaRPr b="1" i="0" sz="14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97" name="Google Shape;97;p16"/>
          <p:cNvPicPr preferRelativeResize="0"/>
          <p:nvPr/>
        </p:nvPicPr>
        <p:blipFill rotWithShape="1">
          <a:blip r:embed="rId3">
            <a:alphaModFix/>
          </a:blip>
          <a:srcRect b="0" l="0" r="0" t="0"/>
          <a:stretch/>
        </p:blipFill>
        <p:spPr>
          <a:xfrm>
            <a:off x="852488" y="4043363"/>
            <a:ext cx="3228975" cy="3152775"/>
          </a:xfrm>
          <a:prstGeom prst="rect">
            <a:avLst/>
          </a:prstGeom>
          <a:noFill/>
          <a:ln>
            <a:noFill/>
          </a:ln>
        </p:spPr>
      </p:pic>
      <p:pic>
        <p:nvPicPr>
          <p:cNvPr id="98" name="Google Shape;98;p16"/>
          <p:cNvPicPr preferRelativeResize="0"/>
          <p:nvPr/>
        </p:nvPicPr>
        <p:blipFill rotWithShape="1">
          <a:blip r:embed="rId4">
            <a:alphaModFix/>
          </a:blip>
          <a:srcRect b="0" l="0" r="0" t="0"/>
          <a:stretch/>
        </p:blipFill>
        <p:spPr>
          <a:xfrm>
            <a:off x="4276725" y="4048125"/>
            <a:ext cx="3314700" cy="3143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Google Shape;104;p17"/>
          <p:cNvPicPr preferRelativeResize="0"/>
          <p:nvPr/>
        </p:nvPicPr>
        <p:blipFill rotWithShape="1">
          <a:blip r:embed="rId3">
            <a:alphaModFix/>
          </a:blip>
          <a:srcRect b="0" l="0" r="0" t="0"/>
          <a:stretch/>
        </p:blipFill>
        <p:spPr>
          <a:xfrm>
            <a:off x="766763" y="3333750"/>
            <a:ext cx="2943225" cy="2152650"/>
          </a:xfrm>
          <a:prstGeom prst="rect">
            <a:avLst/>
          </a:prstGeom>
          <a:noFill/>
          <a:ln>
            <a:noFill/>
          </a:ln>
        </p:spPr>
      </p:pic>
      <p:pic>
        <p:nvPicPr>
          <p:cNvPr id="105" name="Google Shape;105;p17"/>
          <p:cNvPicPr preferRelativeResize="0"/>
          <p:nvPr/>
        </p:nvPicPr>
        <p:blipFill rotWithShape="1">
          <a:blip r:embed="rId4">
            <a:alphaModFix/>
          </a:blip>
          <a:srcRect b="0" l="0" r="0" t="0"/>
          <a:stretch/>
        </p:blipFill>
        <p:spPr>
          <a:xfrm>
            <a:off x="4752975" y="3305175"/>
            <a:ext cx="3009900" cy="2133600"/>
          </a:xfrm>
          <a:prstGeom prst="rect">
            <a:avLst/>
          </a:prstGeom>
          <a:noFill/>
          <a:ln>
            <a:noFill/>
          </a:ln>
        </p:spPr>
      </p:pic>
      <p:pic>
        <p:nvPicPr>
          <p:cNvPr id="106" name="Google Shape;106;p17"/>
          <p:cNvPicPr preferRelativeResize="0"/>
          <p:nvPr/>
        </p:nvPicPr>
        <p:blipFill rotWithShape="1">
          <a:blip r:embed="rId5">
            <a:alphaModFix/>
          </a:blip>
          <a:srcRect b="0" l="0" r="0" t="0"/>
          <a:stretch/>
        </p:blipFill>
        <p:spPr>
          <a:xfrm>
            <a:off x="4781550" y="5581650"/>
            <a:ext cx="2990850" cy="1695450"/>
          </a:xfrm>
          <a:prstGeom prst="rect">
            <a:avLst/>
          </a:prstGeom>
          <a:noFill/>
          <a:ln>
            <a:noFill/>
          </a:ln>
        </p:spPr>
      </p:pic>
      <p:graphicFrame>
        <p:nvGraphicFramePr>
          <p:cNvPr id="107" name="Google Shape;107;p17"/>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Assemble L- sensor</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108" name="Google Shape;108;p17"/>
          <p:cNvGrpSpPr/>
          <p:nvPr/>
        </p:nvGrpSpPr>
        <p:grpSpPr>
          <a:xfrm>
            <a:off x="8139113" y="1470025"/>
            <a:ext cx="1785937" cy="409575"/>
            <a:chOff x="3372" y="891"/>
            <a:chExt cx="1125" cy="258"/>
          </a:xfrm>
        </p:grpSpPr>
        <p:sp>
          <p:nvSpPr>
            <p:cNvPr id="109" name="Google Shape;109;p17"/>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110" name="Google Shape;110;p17"/>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11" name="Google Shape;111;p17"/>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12" name="Google Shape;112;p17"/>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113" name="Google Shape;113;p17"/>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114" name="Google Shape;114;p17"/>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115" name="Google Shape;115;p17"/>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Front</a:t>
                      </a:r>
                      <a:r>
                        <a:rPr lang="en-US" sz="900">
                          <a:solidFill>
                            <a:schemeClr val="dk1"/>
                          </a:solidFill>
                          <a:latin typeface="Arial"/>
                          <a:ea typeface="Arial"/>
                          <a:cs typeface="Arial"/>
                          <a:sym typeface="Arial"/>
                        </a:rPr>
                        <a:t> housing</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r>
              <a:tr h="288925">
                <a:tc gridSpan="2">
                  <a:txBody>
                    <a:bodyPr>
                      <a:noAutofit/>
                    </a:bodyPr>
                    <a:lstStyle/>
                    <a:p>
                      <a:pPr indent="0" lvl="0" marL="0" marR="0" rtl="0" algn="l">
                        <a:spcBef>
                          <a:spcPts val="0"/>
                        </a:spcBef>
                        <a:spcAft>
                          <a:spcPts val="0"/>
                        </a:spcAft>
                        <a:buNone/>
                      </a:pPr>
                      <a:r>
                        <a:rPr lang="en-US" sz="900">
                          <a:latin typeface="Arial"/>
                          <a:ea typeface="Arial"/>
                          <a:cs typeface="Arial"/>
                          <a:sym typeface="Arial"/>
                        </a:rPr>
                        <a:t>L-sensor</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tcPr>
                </a:tc>
              </a:tr>
              <a:tr h="288925">
                <a:tc gridSpan="2">
                  <a:txBody>
                    <a:bodyPr>
                      <a:noAutofit/>
                    </a:bodyPr>
                    <a:lstStyle/>
                    <a:p>
                      <a:pPr indent="0" lvl="0" marL="0" marR="0" rtl="0" algn="l">
                        <a:spcBef>
                          <a:spcPts val="0"/>
                        </a:spcBef>
                        <a:spcAft>
                          <a:spcPts val="0"/>
                        </a:spcAft>
                        <a:buNone/>
                      </a:pPr>
                      <a:r>
                        <a:rPr lang="en-US" sz="900">
                          <a:latin typeface="Arial"/>
                          <a:ea typeface="Arial"/>
                          <a:cs typeface="Arial"/>
                          <a:sym typeface="Arial"/>
                        </a:rPr>
                        <a:t>L-sensor</a:t>
                      </a:r>
                      <a:r>
                        <a:rPr lang="en-US" sz="900">
                          <a:latin typeface="Arial"/>
                          <a:ea typeface="Arial"/>
                          <a:cs typeface="Arial"/>
                          <a:sym typeface="Arial"/>
                        </a:rPr>
                        <a:t> rubber</a:t>
                      </a:r>
                      <a:endParaRPr sz="900">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Tweezers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116" name="Google Shape;116;p17"/>
          <p:cNvSpPr txBox="1"/>
          <p:nvPr/>
        </p:nvSpPr>
        <p:spPr>
          <a:xfrm>
            <a:off x="590365" y="1377568"/>
            <a:ext cx="7286810" cy="189282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front housing and check it no damage.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L-sensor and remove the liner on the sensor. Then assemble the L-sensor through the hole on the front housing. And paste it to the front housing.</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L-sensor rubber and check it no damage. Assemble it to the L-sensor.</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L-sensor and L-sensor rubber assembled in place. </a:t>
            </a:r>
            <a:br>
              <a:rPr lang="en-US" sz="1300">
                <a:solidFill>
                  <a:schemeClr val="dk1"/>
                </a:solidFill>
                <a:latin typeface="Arial"/>
                <a:ea typeface="Arial"/>
                <a:cs typeface="Arial"/>
                <a:sym typeface="Arial"/>
              </a:rPr>
            </a:br>
            <a:endParaRPr sz="1300">
              <a:solidFill>
                <a:schemeClr val="dk1"/>
              </a:solidFill>
              <a:latin typeface="Arial"/>
              <a:ea typeface="Arial"/>
              <a:cs typeface="Arial"/>
              <a:sym typeface="Arial"/>
            </a:endParaRPr>
          </a:p>
        </p:txBody>
      </p:sp>
      <p:sp>
        <p:nvSpPr>
          <p:cNvPr id="117" name="Google Shape;117;p17"/>
          <p:cNvSpPr/>
          <p:nvPr/>
        </p:nvSpPr>
        <p:spPr>
          <a:xfrm>
            <a:off x="284796" y="182278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18" name="Google Shape;118;p17"/>
          <p:cNvSpPr/>
          <p:nvPr/>
        </p:nvSpPr>
        <p:spPr>
          <a:xfrm>
            <a:off x="282598" y="2442640"/>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19" name="Google Shape;119;p17"/>
          <p:cNvSpPr/>
          <p:nvPr/>
        </p:nvSpPr>
        <p:spPr>
          <a:xfrm>
            <a:off x="277813"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20" name="Google Shape;120;p17"/>
          <p:cNvSpPr/>
          <p:nvPr/>
        </p:nvSpPr>
        <p:spPr>
          <a:xfrm>
            <a:off x="287338" y="2813050"/>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pic>
        <p:nvPicPr>
          <p:cNvPr id="121" name="Google Shape;121;p17"/>
          <p:cNvPicPr preferRelativeResize="0"/>
          <p:nvPr/>
        </p:nvPicPr>
        <p:blipFill rotWithShape="1">
          <a:blip r:embed="rId6">
            <a:alphaModFix/>
          </a:blip>
          <a:srcRect b="0" l="0" r="0" t="0"/>
          <a:stretch/>
        </p:blipFill>
        <p:spPr>
          <a:xfrm>
            <a:off x="1890713" y="6624638"/>
            <a:ext cx="866775" cy="657225"/>
          </a:xfrm>
          <a:prstGeom prst="rect">
            <a:avLst/>
          </a:prstGeom>
          <a:noFill/>
          <a:ln>
            <a:noFill/>
          </a:ln>
        </p:spPr>
      </p:pic>
      <p:pic>
        <p:nvPicPr>
          <p:cNvPr id="122" name="Google Shape;122;p17"/>
          <p:cNvPicPr preferRelativeResize="0"/>
          <p:nvPr/>
        </p:nvPicPr>
        <p:blipFill rotWithShape="1">
          <a:blip r:embed="rId7">
            <a:alphaModFix/>
          </a:blip>
          <a:srcRect b="0" l="0" r="0" t="0"/>
          <a:stretch/>
        </p:blipFill>
        <p:spPr>
          <a:xfrm>
            <a:off x="1471613" y="5653088"/>
            <a:ext cx="2257425" cy="809625"/>
          </a:xfrm>
          <a:prstGeom prst="rect">
            <a:avLst/>
          </a:prstGeom>
          <a:noFill/>
          <a:ln>
            <a:noFill/>
          </a:ln>
        </p:spPr>
      </p:pic>
      <p:sp>
        <p:nvSpPr>
          <p:cNvPr id="123" name="Google Shape;123;p17"/>
          <p:cNvSpPr/>
          <p:nvPr/>
        </p:nvSpPr>
        <p:spPr>
          <a:xfrm>
            <a:off x="2339292" y="3581400"/>
            <a:ext cx="984933" cy="752475"/>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Google Shape;124;p17"/>
          <p:cNvSpPr/>
          <p:nvPr/>
        </p:nvSpPr>
        <p:spPr>
          <a:xfrm>
            <a:off x="5168217" y="3533775"/>
            <a:ext cx="984933" cy="828675"/>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 name="Google Shape;125;p17"/>
          <p:cNvSpPr/>
          <p:nvPr/>
        </p:nvSpPr>
        <p:spPr>
          <a:xfrm>
            <a:off x="6511242" y="5867400"/>
            <a:ext cx="984933" cy="752475"/>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 name="Google Shape;126;p17"/>
          <p:cNvSpPr/>
          <p:nvPr/>
        </p:nvSpPr>
        <p:spPr>
          <a:xfrm>
            <a:off x="4197244" y="5848747"/>
            <a:ext cx="765282" cy="419100"/>
          </a:xfrm>
          <a:prstGeom prst="wedgeRoundRectCallout">
            <a:avLst>
              <a:gd fmla="val 261461" name="adj1"/>
              <a:gd fmla="val 45937"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L-sensor rubber</a:t>
            </a:r>
            <a:endParaRPr/>
          </a:p>
        </p:txBody>
      </p:sp>
      <p:sp>
        <p:nvSpPr>
          <p:cNvPr id="127" name="Google Shape;127;p17"/>
          <p:cNvSpPr/>
          <p:nvPr/>
        </p:nvSpPr>
        <p:spPr>
          <a:xfrm>
            <a:off x="3787669" y="3677047"/>
            <a:ext cx="765282" cy="419100"/>
          </a:xfrm>
          <a:prstGeom prst="wedgeRoundRectCallout">
            <a:avLst>
              <a:gd fmla="val -115665" name="adj1"/>
              <a:gd fmla="val 30027"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L-sensor</a:t>
            </a:r>
            <a:endParaRPr/>
          </a:p>
        </p:txBody>
      </p:sp>
      <p:cxnSp>
        <p:nvCxnSpPr>
          <p:cNvPr id="128" name="Google Shape;128;p17"/>
          <p:cNvCxnSpPr>
            <a:stCxn id="127" idx="3"/>
            <a:endCxn id="124" idx="1"/>
          </p:cNvCxnSpPr>
          <p:nvPr/>
        </p:nvCxnSpPr>
        <p:spPr>
          <a:xfrm>
            <a:off x="4552951" y="3886597"/>
            <a:ext cx="615300" cy="61500"/>
          </a:xfrm>
          <a:prstGeom prst="straightConnector1">
            <a:avLst/>
          </a:prstGeom>
          <a:solidFill>
            <a:schemeClr val="accent1"/>
          </a:solidFill>
          <a:ln cap="flat" cmpd="sng" w="19050">
            <a:solidFill>
              <a:srgbClr val="FF00FF"/>
            </a:solidFill>
            <a:prstDash val="solid"/>
            <a:round/>
            <a:headEnd len="sm" w="sm" type="none"/>
            <a:tailEnd len="med" w="med" type="triangle"/>
          </a:ln>
        </p:spPr>
      </p:cxnSp>
      <p:sp>
        <p:nvSpPr>
          <p:cNvPr id="129" name="Google Shape;129;p17"/>
          <p:cNvSpPr/>
          <p:nvPr/>
        </p:nvSpPr>
        <p:spPr>
          <a:xfrm>
            <a:off x="619125" y="5810251"/>
            <a:ext cx="790575" cy="4381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L-sensor</a:t>
            </a:r>
            <a:endParaRPr sz="1000">
              <a:solidFill>
                <a:schemeClr val="dk1"/>
              </a:solidFill>
              <a:latin typeface="Arial"/>
              <a:ea typeface="Arial"/>
              <a:cs typeface="Arial"/>
              <a:sym typeface="Arial"/>
            </a:endParaRPr>
          </a:p>
        </p:txBody>
      </p:sp>
      <p:sp>
        <p:nvSpPr>
          <p:cNvPr id="130" name="Google Shape;130;p17"/>
          <p:cNvSpPr/>
          <p:nvPr/>
        </p:nvSpPr>
        <p:spPr>
          <a:xfrm>
            <a:off x="1000125" y="6734176"/>
            <a:ext cx="790575" cy="4381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L-sensor rubber</a:t>
            </a:r>
            <a:endParaRPr sz="10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18"/>
          <p:cNvPicPr preferRelativeResize="0"/>
          <p:nvPr/>
        </p:nvPicPr>
        <p:blipFill rotWithShape="1">
          <a:blip r:embed="rId3">
            <a:alphaModFix/>
          </a:blip>
          <a:srcRect b="0" l="0" r="0" t="0"/>
          <a:stretch/>
        </p:blipFill>
        <p:spPr>
          <a:xfrm>
            <a:off x="7558088" y="5619750"/>
            <a:ext cx="2314575" cy="1676400"/>
          </a:xfrm>
          <a:prstGeom prst="rect">
            <a:avLst/>
          </a:prstGeom>
          <a:noFill/>
          <a:ln>
            <a:noFill/>
          </a:ln>
        </p:spPr>
      </p:pic>
      <p:pic>
        <p:nvPicPr>
          <p:cNvPr id="137" name="Google Shape;137;p18"/>
          <p:cNvPicPr preferRelativeResize="0"/>
          <p:nvPr/>
        </p:nvPicPr>
        <p:blipFill rotWithShape="1">
          <a:blip r:embed="rId4">
            <a:alphaModFix/>
          </a:blip>
          <a:srcRect b="0" l="0" r="0" t="0"/>
          <a:stretch/>
        </p:blipFill>
        <p:spPr>
          <a:xfrm>
            <a:off x="5734051" y="3939684"/>
            <a:ext cx="1619250" cy="3285029"/>
          </a:xfrm>
          <a:prstGeom prst="rect">
            <a:avLst/>
          </a:prstGeom>
          <a:noFill/>
          <a:ln>
            <a:noFill/>
          </a:ln>
        </p:spPr>
      </p:pic>
      <p:pic>
        <p:nvPicPr>
          <p:cNvPr id="138" name="Google Shape;138;p18"/>
          <p:cNvPicPr preferRelativeResize="0"/>
          <p:nvPr/>
        </p:nvPicPr>
        <p:blipFill rotWithShape="1">
          <a:blip r:embed="rId5">
            <a:alphaModFix/>
          </a:blip>
          <a:srcRect b="0" l="0" r="0" t="0"/>
          <a:stretch/>
        </p:blipFill>
        <p:spPr>
          <a:xfrm>
            <a:off x="3695700" y="3914774"/>
            <a:ext cx="1792615" cy="3400425"/>
          </a:xfrm>
          <a:prstGeom prst="rect">
            <a:avLst/>
          </a:prstGeom>
          <a:noFill/>
          <a:ln>
            <a:noFill/>
          </a:ln>
        </p:spPr>
      </p:pic>
      <p:pic>
        <p:nvPicPr>
          <p:cNvPr id="139" name="Google Shape;139;p18"/>
          <p:cNvPicPr preferRelativeResize="0"/>
          <p:nvPr/>
        </p:nvPicPr>
        <p:blipFill rotWithShape="1">
          <a:blip r:embed="rId6">
            <a:alphaModFix/>
          </a:blip>
          <a:srcRect b="0" l="0" r="0" t="0"/>
          <a:stretch/>
        </p:blipFill>
        <p:spPr>
          <a:xfrm>
            <a:off x="1914525" y="4243388"/>
            <a:ext cx="1714500" cy="3038475"/>
          </a:xfrm>
          <a:prstGeom prst="rect">
            <a:avLst/>
          </a:prstGeom>
          <a:noFill/>
          <a:ln>
            <a:noFill/>
          </a:ln>
        </p:spPr>
      </p:pic>
      <p:pic>
        <p:nvPicPr>
          <p:cNvPr id="140" name="Google Shape;140;p18"/>
          <p:cNvPicPr preferRelativeResize="0"/>
          <p:nvPr/>
        </p:nvPicPr>
        <p:blipFill rotWithShape="1">
          <a:blip r:embed="rId7">
            <a:alphaModFix/>
          </a:blip>
          <a:srcRect b="0" l="0" r="0" t="0"/>
          <a:stretch/>
        </p:blipFill>
        <p:spPr>
          <a:xfrm>
            <a:off x="185739" y="3905250"/>
            <a:ext cx="1664910" cy="3395663"/>
          </a:xfrm>
          <a:prstGeom prst="rect">
            <a:avLst/>
          </a:prstGeom>
          <a:noFill/>
          <a:ln>
            <a:noFill/>
          </a:ln>
        </p:spPr>
      </p:pic>
      <p:graphicFrame>
        <p:nvGraphicFramePr>
          <p:cNvPr id="141" name="Google Shape;141;p18"/>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Assemble TP module</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142" name="Google Shape;142;p18"/>
          <p:cNvGrpSpPr/>
          <p:nvPr/>
        </p:nvGrpSpPr>
        <p:grpSpPr>
          <a:xfrm>
            <a:off x="8139113" y="1470025"/>
            <a:ext cx="1785937" cy="409575"/>
            <a:chOff x="3372" y="891"/>
            <a:chExt cx="1125" cy="258"/>
          </a:xfrm>
        </p:grpSpPr>
        <p:sp>
          <p:nvSpPr>
            <p:cNvPr id="143" name="Google Shape;143;p18"/>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144" name="Google Shape;144;p18"/>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45" name="Google Shape;145;p18"/>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46" name="Google Shape;146;p18"/>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147" name="Google Shape;147;p18"/>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148" name="Google Shape;148;p18"/>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149" name="Google Shape;149;p18"/>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LCM</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TP</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Tweezers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rgbClr val="FF0000"/>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150" name="Google Shape;150;p18"/>
          <p:cNvSpPr txBox="1"/>
          <p:nvPr/>
        </p:nvSpPr>
        <p:spPr>
          <a:xfrm>
            <a:off x="590365" y="1244218"/>
            <a:ext cx="7286810" cy="269304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front housing and check the L-sensor and L-sensor rubber assembled in place.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Remove all of the liners on the front housing. </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LCM module, check these is no damage on the LCM. Assemble LCM FPC through the hole on the front housing. Then assemble LCM into the front housing. Paste the LCM FPC to the front housing.</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TP module, check these is no damage on the TP. Remove all of the liners on the LCD and TP. Assemble TP FPC through the hole on the front housing. Then assemble TP into the front housing. Fold the TP FPC and assemble it to the front housing.</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LCD and TP assembled in place, FPC doesn't hide under the LCD.</a:t>
            </a:r>
            <a:endParaRPr sz="1300">
              <a:solidFill>
                <a:schemeClr val="dk1"/>
              </a:solidFill>
              <a:latin typeface="Arial"/>
              <a:ea typeface="Arial"/>
              <a:cs typeface="Arial"/>
              <a:sym typeface="Arial"/>
            </a:endParaRPr>
          </a:p>
        </p:txBody>
      </p:sp>
      <p:sp>
        <p:nvSpPr>
          <p:cNvPr id="151" name="Google Shape;151;p18"/>
          <p:cNvSpPr/>
          <p:nvPr/>
        </p:nvSpPr>
        <p:spPr>
          <a:xfrm>
            <a:off x="313371" y="168943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52" name="Google Shape;152;p18"/>
          <p:cNvSpPr/>
          <p:nvPr/>
        </p:nvSpPr>
        <p:spPr>
          <a:xfrm>
            <a:off x="311173" y="2099740"/>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53" name="Google Shape;153;p18"/>
          <p:cNvSpPr/>
          <p:nvPr/>
        </p:nvSpPr>
        <p:spPr>
          <a:xfrm>
            <a:off x="306388" y="129857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54" name="Google Shape;154;p18"/>
          <p:cNvSpPr/>
          <p:nvPr/>
        </p:nvSpPr>
        <p:spPr>
          <a:xfrm>
            <a:off x="315913" y="3613150"/>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55" name="Google Shape;155;p18"/>
          <p:cNvSpPr/>
          <p:nvPr/>
        </p:nvSpPr>
        <p:spPr>
          <a:xfrm rot="-5400000">
            <a:off x="5558352" y="5512450"/>
            <a:ext cx="201752" cy="225852"/>
          </a:xfrm>
          <a:prstGeom prst="downArrow">
            <a:avLst>
              <a:gd fmla="val 50000" name="adj1"/>
              <a:gd fmla="val 51311" name="adj2"/>
            </a:avLst>
          </a:prstGeom>
          <a:solidFill>
            <a:srgbClr val="0099CC"/>
          </a:solidFill>
          <a:ln cap="flat" cmpd="sng" w="9525">
            <a:solidFill>
              <a:srgbClr val="006699"/>
            </a:solidFill>
            <a:prstDash val="solid"/>
            <a:miter lim="800000"/>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Google Shape;156;p18"/>
          <p:cNvSpPr/>
          <p:nvPr/>
        </p:nvSpPr>
        <p:spPr>
          <a:xfrm>
            <a:off x="1920769" y="3914775"/>
            <a:ext cx="689082" cy="248046"/>
          </a:xfrm>
          <a:prstGeom prst="wedgeRoundRectCallout">
            <a:avLst>
              <a:gd fmla="val -88330" name="adj1"/>
              <a:gd fmla="val 52052"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liner</a:t>
            </a:r>
            <a:endParaRPr sz="1000">
              <a:solidFill>
                <a:schemeClr val="dk1"/>
              </a:solidFill>
              <a:latin typeface="Arial"/>
              <a:ea typeface="Arial"/>
              <a:cs typeface="Arial"/>
              <a:sym typeface="Arial"/>
            </a:endParaRPr>
          </a:p>
        </p:txBody>
      </p:sp>
      <p:sp>
        <p:nvSpPr>
          <p:cNvPr id="157" name="Google Shape;157;p18"/>
          <p:cNvSpPr/>
          <p:nvPr/>
        </p:nvSpPr>
        <p:spPr>
          <a:xfrm>
            <a:off x="3216169" y="3933825"/>
            <a:ext cx="670032" cy="276622"/>
          </a:xfrm>
          <a:prstGeom prst="wedgeRoundRectCallout">
            <a:avLst>
              <a:gd fmla="val 136440" name="adj1"/>
              <a:gd fmla="val 12201"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liner</a:t>
            </a:r>
            <a:endParaRPr sz="1000">
              <a:solidFill>
                <a:schemeClr val="dk1"/>
              </a:solidFill>
              <a:latin typeface="Arial"/>
              <a:ea typeface="Arial"/>
              <a:cs typeface="Arial"/>
              <a:sym typeface="Arial"/>
            </a:endParaRPr>
          </a:p>
        </p:txBody>
      </p:sp>
      <p:sp>
        <p:nvSpPr>
          <p:cNvPr id="158" name="Google Shape;158;p18"/>
          <p:cNvSpPr/>
          <p:nvPr/>
        </p:nvSpPr>
        <p:spPr>
          <a:xfrm>
            <a:off x="8207268" y="5277247"/>
            <a:ext cx="746231" cy="294878"/>
          </a:xfrm>
          <a:prstGeom prst="wedgeRoundRectCallout">
            <a:avLst>
              <a:gd fmla="val -14237" name="adj1"/>
              <a:gd fmla="val 242868"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TP FPC</a:t>
            </a:r>
            <a:endParaRPr sz="1000">
              <a:solidFill>
                <a:schemeClr val="dk1"/>
              </a:solidFill>
              <a:latin typeface="Arial"/>
              <a:ea typeface="Arial"/>
              <a:cs typeface="Arial"/>
              <a:sym typeface="Arial"/>
            </a:endParaRPr>
          </a:p>
        </p:txBody>
      </p:sp>
      <p:sp>
        <p:nvSpPr>
          <p:cNvPr id="159" name="Google Shape;159;p18"/>
          <p:cNvSpPr/>
          <p:nvPr/>
        </p:nvSpPr>
        <p:spPr>
          <a:xfrm>
            <a:off x="330223" y="2842690"/>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60" name="Google Shape;160;p18"/>
          <p:cNvSpPr/>
          <p:nvPr/>
        </p:nvSpPr>
        <p:spPr>
          <a:xfrm>
            <a:off x="6638925" y="5686821"/>
            <a:ext cx="561975" cy="380603"/>
          </a:xfrm>
          <a:prstGeom prst="wedgeRoundRectCallout">
            <a:avLst>
              <a:gd fmla="val -93813" name="adj1"/>
              <a:gd fmla="val 64335"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LCM FPC</a:t>
            </a:r>
            <a:endParaRPr sz="1000">
              <a:solidFill>
                <a:schemeClr val="dk1"/>
              </a:solidFill>
              <a:latin typeface="Arial"/>
              <a:ea typeface="Arial"/>
              <a:cs typeface="Arial"/>
              <a:sym typeface="Arial"/>
            </a:endParaRPr>
          </a:p>
        </p:txBody>
      </p:sp>
      <p:sp>
        <p:nvSpPr>
          <p:cNvPr id="161" name="Google Shape;161;p18"/>
          <p:cNvSpPr/>
          <p:nvPr/>
        </p:nvSpPr>
        <p:spPr>
          <a:xfrm>
            <a:off x="5873068" y="6743700"/>
            <a:ext cx="556308" cy="333375"/>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62" name="Google Shape;162;p18"/>
          <p:cNvCxnSpPr>
            <a:stCxn id="161" idx="3"/>
          </p:cNvCxnSpPr>
          <p:nvPr/>
        </p:nvCxnSpPr>
        <p:spPr>
          <a:xfrm flipH="1" rot="10800000">
            <a:off x="6429376" y="6229388"/>
            <a:ext cx="1609800" cy="681000"/>
          </a:xfrm>
          <a:prstGeom prst="straightConnector1">
            <a:avLst/>
          </a:prstGeom>
          <a:solidFill>
            <a:schemeClr val="accent1"/>
          </a:solidFill>
          <a:ln cap="flat" cmpd="sng" w="19050">
            <a:solidFill>
              <a:srgbClr val="FF00FF"/>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graphicFrame>
        <p:nvGraphicFramePr>
          <p:cNvPr id="168" name="Google Shape;168;p19"/>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Press TP module</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169" name="Google Shape;169;p19"/>
          <p:cNvGrpSpPr/>
          <p:nvPr/>
        </p:nvGrpSpPr>
        <p:grpSpPr>
          <a:xfrm>
            <a:off x="8139113" y="1470025"/>
            <a:ext cx="1785937" cy="409575"/>
            <a:chOff x="3372" y="891"/>
            <a:chExt cx="1125" cy="258"/>
          </a:xfrm>
        </p:grpSpPr>
        <p:sp>
          <p:nvSpPr>
            <p:cNvPr id="170" name="Google Shape;170;p19"/>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171" name="Google Shape;171;p19"/>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72" name="Google Shape;172;p19"/>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73" name="Google Shape;173;p19"/>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174" name="Google Shape;174;p19"/>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175" name="Google Shape;175;p19"/>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176" name="Google Shape;176;p19"/>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Tweezers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Press</a:t>
                      </a:r>
                      <a:r>
                        <a:rPr b="0" lang="en-US" sz="900">
                          <a:solidFill>
                            <a:schemeClr val="dk1"/>
                          </a:solidFill>
                          <a:latin typeface="Arial"/>
                          <a:ea typeface="Arial"/>
                          <a:cs typeface="Arial"/>
                          <a:sym typeface="Arial"/>
                        </a:rPr>
                        <a:t> TP</a:t>
                      </a:r>
                      <a:r>
                        <a:rPr b="0" lang="en-US" sz="900">
                          <a:solidFill>
                            <a:schemeClr val="dk1"/>
                          </a:solidFill>
                          <a:latin typeface="Arial"/>
                          <a:ea typeface="Arial"/>
                          <a:cs typeface="Arial"/>
                          <a:sym typeface="Arial"/>
                        </a:rPr>
                        <a:t> fixture</a:t>
                      </a:r>
                      <a:endParaRPr/>
                    </a:p>
                    <a:p>
                      <a:pPr indent="0" lvl="0" marL="0" marR="0" rtl="0" algn="l">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Golf-BE-01-V01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rPr b="0" lang="en-US" sz="900">
                          <a:solidFill>
                            <a:schemeClr val="dk1"/>
                          </a:solidFill>
                          <a:latin typeface="Arial"/>
                          <a:ea typeface="Arial"/>
                          <a:cs typeface="Arial"/>
                          <a:sym typeface="Arial"/>
                        </a:rPr>
                        <a:t>800±10N;</a:t>
                      </a:r>
                      <a:endParaRPr/>
                    </a:p>
                    <a:p>
                      <a:pPr indent="0" lvl="0" marL="0" marR="0" rtl="0" algn="ctr">
                        <a:lnSpc>
                          <a:spcPct val="100000"/>
                        </a:lnSpc>
                        <a:spcBef>
                          <a:spcPts val="180"/>
                        </a:spcBef>
                        <a:spcAft>
                          <a:spcPts val="0"/>
                        </a:spcAft>
                        <a:buClr>
                          <a:schemeClr val="dk1"/>
                        </a:buClr>
                        <a:buSzPts val="900"/>
                        <a:buFont typeface="Arial"/>
                        <a:buNone/>
                      </a:pPr>
                      <a:r>
                        <a:rPr b="0" lang="en-US" sz="900">
                          <a:solidFill>
                            <a:schemeClr val="dk1"/>
                          </a:solidFill>
                          <a:latin typeface="Arial"/>
                          <a:ea typeface="Arial"/>
                          <a:cs typeface="Arial"/>
                          <a:sym typeface="Arial"/>
                        </a:rPr>
                        <a:t>10±1s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177" name="Google Shape;177;p19"/>
          <p:cNvSpPr txBox="1"/>
          <p:nvPr/>
        </p:nvSpPr>
        <p:spPr>
          <a:xfrm>
            <a:off x="590365" y="1377568"/>
            <a:ext cx="7286810" cy="169277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front housing module which has assembled TP module, check LCD and TP no damage, FPC doesn't hide under the LCD.</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Put the front housing module into the press jig, and press the TP.</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front housing module out of the press jig. And check the TP.</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LCD and TP no damage.</a:t>
            </a:r>
            <a:endParaRPr sz="1300">
              <a:solidFill>
                <a:schemeClr val="dk1"/>
              </a:solidFill>
              <a:latin typeface="Arial"/>
              <a:ea typeface="Arial"/>
              <a:cs typeface="Arial"/>
              <a:sym typeface="Arial"/>
            </a:endParaRPr>
          </a:p>
        </p:txBody>
      </p:sp>
      <p:sp>
        <p:nvSpPr>
          <p:cNvPr id="178" name="Google Shape;178;p19"/>
          <p:cNvSpPr/>
          <p:nvPr/>
        </p:nvSpPr>
        <p:spPr>
          <a:xfrm>
            <a:off x="322896" y="203233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79" name="Google Shape;179;p19"/>
          <p:cNvSpPr/>
          <p:nvPr/>
        </p:nvSpPr>
        <p:spPr>
          <a:xfrm>
            <a:off x="320698" y="2404540"/>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80" name="Google Shape;180;p19"/>
          <p:cNvSpPr/>
          <p:nvPr/>
        </p:nvSpPr>
        <p:spPr>
          <a:xfrm>
            <a:off x="306388"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81" name="Google Shape;181;p19"/>
          <p:cNvSpPr/>
          <p:nvPr/>
        </p:nvSpPr>
        <p:spPr>
          <a:xfrm>
            <a:off x="315913" y="2832100"/>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pic>
        <p:nvPicPr>
          <p:cNvPr id="182" name="Google Shape;182;p19"/>
          <p:cNvPicPr preferRelativeResize="0"/>
          <p:nvPr/>
        </p:nvPicPr>
        <p:blipFill rotWithShape="1">
          <a:blip r:embed="rId3">
            <a:alphaModFix/>
          </a:blip>
          <a:srcRect b="0" l="0" r="0" t="0"/>
          <a:stretch/>
        </p:blipFill>
        <p:spPr>
          <a:xfrm>
            <a:off x="928688" y="3248025"/>
            <a:ext cx="1971675" cy="3924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Google Shape;188;p20"/>
          <p:cNvPicPr preferRelativeResize="0"/>
          <p:nvPr/>
        </p:nvPicPr>
        <p:blipFill rotWithShape="1">
          <a:blip r:embed="rId3">
            <a:alphaModFix/>
          </a:blip>
          <a:srcRect b="0" l="0" r="0" t="0"/>
          <a:stretch/>
        </p:blipFill>
        <p:spPr>
          <a:xfrm>
            <a:off x="2919413" y="3895725"/>
            <a:ext cx="3590925" cy="3162300"/>
          </a:xfrm>
          <a:prstGeom prst="rect">
            <a:avLst/>
          </a:prstGeom>
          <a:noFill/>
          <a:ln>
            <a:noFill/>
          </a:ln>
        </p:spPr>
      </p:pic>
      <p:pic>
        <p:nvPicPr>
          <p:cNvPr id="189" name="Google Shape;189;p20"/>
          <p:cNvPicPr preferRelativeResize="0"/>
          <p:nvPr/>
        </p:nvPicPr>
        <p:blipFill rotWithShape="1">
          <a:blip r:embed="rId4">
            <a:alphaModFix/>
          </a:blip>
          <a:srcRect b="0" l="0" r="0" t="0"/>
          <a:stretch/>
        </p:blipFill>
        <p:spPr>
          <a:xfrm>
            <a:off x="890588" y="4857750"/>
            <a:ext cx="1266825" cy="2381250"/>
          </a:xfrm>
          <a:prstGeom prst="rect">
            <a:avLst/>
          </a:prstGeom>
          <a:noFill/>
          <a:ln>
            <a:noFill/>
          </a:ln>
        </p:spPr>
      </p:pic>
      <p:graphicFrame>
        <p:nvGraphicFramePr>
          <p:cNvPr id="190" name="Google Shape;190;p20"/>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Assemble receiver and side key FPC</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191" name="Google Shape;191;p20"/>
          <p:cNvGrpSpPr/>
          <p:nvPr/>
        </p:nvGrpSpPr>
        <p:grpSpPr>
          <a:xfrm>
            <a:off x="8139113" y="1470025"/>
            <a:ext cx="1785937" cy="409575"/>
            <a:chOff x="3372" y="891"/>
            <a:chExt cx="1125" cy="258"/>
          </a:xfrm>
        </p:grpSpPr>
        <p:sp>
          <p:nvSpPr>
            <p:cNvPr id="192" name="Google Shape;192;p20"/>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193" name="Google Shape;193;p20"/>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94" name="Google Shape;194;p20"/>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195" name="Google Shape;195;p20"/>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196" name="Google Shape;196;p20"/>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197" name="Google Shape;197;p20"/>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198" name="Google Shape;198;p20"/>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Receiver</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r>
              <a:tr h="2889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Side</a:t>
                      </a:r>
                      <a:r>
                        <a:rPr lang="en-US" sz="900">
                          <a:solidFill>
                            <a:schemeClr val="dk1"/>
                          </a:solidFill>
                          <a:latin typeface="Arial"/>
                          <a:ea typeface="Arial"/>
                          <a:cs typeface="Arial"/>
                          <a:sym typeface="Arial"/>
                        </a:rPr>
                        <a:t> key FPC</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Tweezers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rgbClr val="FF0000"/>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199" name="Google Shape;199;p20"/>
          <p:cNvSpPr txBox="1"/>
          <p:nvPr/>
        </p:nvSpPr>
        <p:spPr>
          <a:xfrm>
            <a:off x="590365" y="1377568"/>
            <a:ext cx="7286810" cy="20928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front housing module and check LCD and TP no damage..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Remove the liner on the front housing. Take the receive, and remove the liner on the receiver, then assemble it to the front housing.</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Note: The direction of the receiver should be correct.</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side key FPC, and assemble it to the front housing.</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receiver, the side key FPC assembled in place.        </a:t>
            </a:r>
            <a:endParaRPr sz="1300">
              <a:solidFill>
                <a:schemeClr val="dk1"/>
              </a:solidFill>
              <a:latin typeface="Arial"/>
              <a:ea typeface="Arial"/>
              <a:cs typeface="Arial"/>
              <a:sym typeface="Arial"/>
            </a:endParaRPr>
          </a:p>
        </p:txBody>
      </p:sp>
      <p:sp>
        <p:nvSpPr>
          <p:cNvPr id="200" name="Google Shape;200;p20"/>
          <p:cNvSpPr/>
          <p:nvPr/>
        </p:nvSpPr>
        <p:spPr>
          <a:xfrm>
            <a:off x="322896" y="182278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01" name="Google Shape;201;p20"/>
          <p:cNvSpPr/>
          <p:nvPr/>
        </p:nvSpPr>
        <p:spPr>
          <a:xfrm>
            <a:off x="311173" y="2823640"/>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02" name="Google Shape;202;p20"/>
          <p:cNvSpPr/>
          <p:nvPr/>
        </p:nvSpPr>
        <p:spPr>
          <a:xfrm>
            <a:off x="306388"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03" name="Google Shape;203;p20"/>
          <p:cNvSpPr/>
          <p:nvPr/>
        </p:nvSpPr>
        <p:spPr>
          <a:xfrm>
            <a:off x="315913" y="3194050"/>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04" name="Google Shape;204;p20"/>
          <p:cNvSpPr/>
          <p:nvPr/>
        </p:nvSpPr>
        <p:spPr>
          <a:xfrm>
            <a:off x="299966" y="2173545"/>
            <a:ext cx="211137" cy="193675"/>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05" name="Google Shape;205;p20"/>
          <p:cNvSpPr/>
          <p:nvPr/>
        </p:nvSpPr>
        <p:spPr>
          <a:xfrm>
            <a:off x="2514600" y="4163487"/>
            <a:ext cx="723901" cy="398988"/>
          </a:xfrm>
          <a:prstGeom prst="wedgeRoundRectCallout">
            <a:avLst>
              <a:gd fmla="val 200599" name="adj1"/>
              <a:gd fmla="val -2012"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Receiver</a:t>
            </a:r>
            <a:endParaRPr sz="1000">
              <a:solidFill>
                <a:schemeClr val="dk1"/>
              </a:solidFill>
              <a:latin typeface="Arial"/>
              <a:ea typeface="Arial"/>
              <a:cs typeface="Arial"/>
              <a:sym typeface="Arial"/>
            </a:endParaRPr>
          </a:p>
        </p:txBody>
      </p:sp>
      <p:sp>
        <p:nvSpPr>
          <p:cNvPr id="206" name="Google Shape;206;p20"/>
          <p:cNvSpPr/>
          <p:nvPr/>
        </p:nvSpPr>
        <p:spPr>
          <a:xfrm>
            <a:off x="4253817" y="4010025"/>
            <a:ext cx="975408" cy="742950"/>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207" name="Google Shape;207;p20"/>
          <p:cNvPicPr preferRelativeResize="0"/>
          <p:nvPr/>
        </p:nvPicPr>
        <p:blipFill rotWithShape="1">
          <a:blip r:embed="rId5">
            <a:alphaModFix/>
          </a:blip>
          <a:srcRect b="0" l="0" r="0" t="0"/>
          <a:stretch/>
        </p:blipFill>
        <p:spPr>
          <a:xfrm>
            <a:off x="900113" y="3776663"/>
            <a:ext cx="1476375" cy="1019175"/>
          </a:xfrm>
          <a:prstGeom prst="rect">
            <a:avLst/>
          </a:prstGeom>
          <a:noFill/>
          <a:ln>
            <a:noFill/>
          </a:ln>
        </p:spPr>
      </p:pic>
      <p:pic>
        <p:nvPicPr>
          <p:cNvPr id="208" name="Google Shape;208;p20"/>
          <p:cNvPicPr preferRelativeResize="0"/>
          <p:nvPr/>
        </p:nvPicPr>
        <p:blipFill rotWithShape="1">
          <a:blip r:embed="rId6">
            <a:alphaModFix/>
          </a:blip>
          <a:srcRect b="0" l="0" r="0" t="0"/>
          <a:stretch/>
        </p:blipFill>
        <p:spPr>
          <a:xfrm>
            <a:off x="6577013" y="3938588"/>
            <a:ext cx="1266825" cy="3076575"/>
          </a:xfrm>
          <a:prstGeom prst="rect">
            <a:avLst/>
          </a:prstGeom>
          <a:noFill/>
          <a:ln>
            <a:noFill/>
          </a:ln>
        </p:spPr>
      </p:pic>
      <p:sp>
        <p:nvSpPr>
          <p:cNvPr id="209" name="Google Shape;209;p20"/>
          <p:cNvSpPr/>
          <p:nvPr/>
        </p:nvSpPr>
        <p:spPr>
          <a:xfrm>
            <a:off x="1952625" y="5754161"/>
            <a:ext cx="809626" cy="427563"/>
          </a:xfrm>
          <a:prstGeom prst="wedgeRoundRectCallout">
            <a:avLst>
              <a:gd fmla="val 78215" name="adj1"/>
              <a:gd fmla="val -114357"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Side key FPC</a:t>
            </a:r>
            <a:endParaRPr sz="1000">
              <a:solidFill>
                <a:schemeClr val="dk1"/>
              </a:solidFill>
              <a:latin typeface="Arial"/>
              <a:ea typeface="Arial"/>
              <a:cs typeface="Arial"/>
              <a:sym typeface="Arial"/>
            </a:endParaRPr>
          </a:p>
        </p:txBody>
      </p:sp>
      <p:sp>
        <p:nvSpPr>
          <p:cNvPr id="210" name="Google Shape;210;p20"/>
          <p:cNvSpPr/>
          <p:nvPr/>
        </p:nvSpPr>
        <p:spPr>
          <a:xfrm>
            <a:off x="133350" y="5716061"/>
            <a:ext cx="723901" cy="427563"/>
          </a:xfrm>
          <a:prstGeom prst="wedgeRoundRectCallout">
            <a:avLst>
              <a:gd fmla="val -50717" name="adj1"/>
              <a:gd fmla="val -14108"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Side key FPC</a:t>
            </a:r>
            <a:endParaRPr sz="1000">
              <a:solidFill>
                <a:schemeClr val="dk1"/>
              </a:solidFill>
              <a:latin typeface="Arial"/>
              <a:ea typeface="Arial"/>
              <a:cs typeface="Arial"/>
              <a:sym typeface="Arial"/>
            </a:endParaRPr>
          </a:p>
        </p:txBody>
      </p:sp>
      <p:sp>
        <p:nvSpPr>
          <p:cNvPr id="211" name="Google Shape;211;p20"/>
          <p:cNvSpPr/>
          <p:nvPr/>
        </p:nvSpPr>
        <p:spPr>
          <a:xfrm>
            <a:off x="133350" y="4068236"/>
            <a:ext cx="742951" cy="427563"/>
          </a:xfrm>
          <a:prstGeom prst="wedgeRoundRectCallout">
            <a:avLst>
              <a:gd fmla="val -50717" name="adj1"/>
              <a:gd fmla="val -14108"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Receiver</a:t>
            </a:r>
            <a:endParaRPr sz="10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pic>
        <p:nvPicPr>
          <p:cNvPr id="217" name="Google Shape;217;p21"/>
          <p:cNvPicPr preferRelativeResize="0"/>
          <p:nvPr/>
        </p:nvPicPr>
        <p:blipFill rotWithShape="1">
          <a:blip r:embed="rId3">
            <a:alphaModFix/>
          </a:blip>
          <a:srcRect b="13351" l="0" r="0" t="0"/>
          <a:stretch/>
        </p:blipFill>
        <p:spPr>
          <a:xfrm>
            <a:off x="3124200" y="4400550"/>
            <a:ext cx="2724150" cy="2905125"/>
          </a:xfrm>
          <a:prstGeom prst="rect">
            <a:avLst/>
          </a:prstGeom>
          <a:noFill/>
          <a:ln>
            <a:noFill/>
          </a:ln>
        </p:spPr>
      </p:pic>
      <p:graphicFrame>
        <p:nvGraphicFramePr>
          <p:cNvPr id="218" name="Google Shape;218;p21"/>
          <p:cNvGraphicFramePr/>
          <p:nvPr/>
        </p:nvGraphicFramePr>
        <p:xfrm>
          <a:off x="0" y="473075"/>
          <a:ext cx="3000000" cy="3000000"/>
        </p:xfrm>
        <a:graphic>
          <a:graphicData uri="http://schemas.openxmlformats.org/drawingml/2006/table">
            <a:tbl>
              <a:tblPr>
                <a:noFill/>
                <a:tableStyleId>{47D3ABDA-69E1-40BC-A2FD-3171827BBA8E}</a:tableStyleId>
              </a:tblPr>
              <a:tblGrid>
                <a:gridCol w="1571625"/>
                <a:gridCol w="695325"/>
                <a:gridCol w="1924050"/>
                <a:gridCol w="936625"/>
                <a:gridCol w="1531950"/>
                <a:gridCol w="703250"/>
                <a:gridCol w="469900"/>
                <a:gridCol w="682625"/>
                <a:gridCol w="779475"/>
                <a:gridCol w="757225"/>
              </a:tblGrid>
              <a:tr h="441325">
                <a:tc>
                  <a:txBody>
                    <a:bodyPr>
                      <a:noAutofit/>
                    </a:bodyPr>
                    <a:lstStyle/>
                    <a:p>
                      <a:pPr indent="0" lvl="0" marL="0" marR="0" rtl="0" algn="ctr">
                        <a:lnSpc>
                          <a:spcPct val="100000"/>
                        </a:lnSpc>
                        <a:spcBef>
                          <a:spcPts val="0"/>
                        </a:spcBef>
                        <a:spcAft>
                          <a:spcPts val="0"/>
                        </a:spcAft>
                        <a:buClr>
                          <a:schemeClr val="dk1"/>
                        </a:buClr>
                        <a:buSzPts val="1600"/>
                        <a:buFont typeface="Arial"/>
                        <a:buNone/>
                      </a:pPr>
                      <a:r>
                        <a:t/>
                      </a:r>
                      <a:endParaRPr b="1" i="0" sz="16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200"/>
                        <a:buFont typeface="Arial"/>
                        <a:buNone/>
                      </a:pPr>
                      <a:r>
                        <a:t/>
                      </a:r>
                      <a:endParaRPr b="1" i="0" sz="12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Assemble motor ,flash board and sub MIC rubber</a:t>
                      </a:r>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1" i="0" sz="1000" u="none" cap="none" strike="noStrike">
                        <a:solidFill>
                          <a:schemeClr val="dk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txBody>
                  <a:tcPr marT="27425" marB="27425" marR="64000" marL="6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2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fld id="{00000000-1234-1234-1234-123412341234}" type="slidenum">
                        <a:rPr b="0" i="0" lang="en-US" sz="1100" u="none" cap="none" strike="noStrike">
                          <a:solidFill>
                            <a:schemeClr val="dk1"/>
                          </a:solidFill>
                          <a:latin typeface="Calibri"/>
                          <a:ea typeface="Calibri"/>
                          <a:cs typeface="Calibri"/>
                          <a:sym typeface="Calibri"/>
                        </a:rPr>
                        <a:t>‹#›</a:t>
                      </a:fld>
                      <a:r>
                        <a:rPr b="0" i="0" lang="en-US" sz="1100" u="none" cap="none" strike="noStrike">
                          <a:solidFill>
                            <a:schemeClr val="dk1"/>
                          </a:solidFill>
                          <a:latin typeface="Calibri"/>
                          <a:ea typeface="Calibri"/>
                          <a:cs typeface="Calibri"/>
                          <a:sym typeface="Calibri"/>
                        </a:rPr>
                        <a:t>  </a:t>
                      </a:r>
                      <a:endParaRPr b="0" i="0" sz="1100" u="none" cap="none" strike="noStrike">
                        <a:solidFill>
                          <a:schemeClr val="lt1"/>
                        </a:solidFill>
                        <a:latin typeface="Calibri"/>
                        <a:ea typeface="Calibri"/>
                        <a:cs typeface="Calibri"/>
                        <a:sym typeface="Calibri"/>
                      </a:endParaRPr>
                    </a:p>
                  </a:txBody>
                  <a:tcPr marT="31850" marB="31850" marR="63675" marL="636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219" name="Google Shape;219;p21"/>
          <p:cNvGrpSpPr/>
          <p:nvPr/>
        </p:nvGrpSpPr>
        <p:grpSpPr>
          <a:xfrm>
            <a:off x="8139113" y="1470025"/>
            <a:ext cx="1785937" cy="409575"/>
            <a:chOff x="3372" y="891"/>
            <a:chExt cx="1125" cy="258"/>
          </a:xfrm>
        </p:grpSpPr>
        <p:sp>
          <p:nvSpPr>
            <p:cNvPr id="220" name="Google Shape;220;p21"/>
            <p:cNvSpPr/>
            <p:nvPr/>
          </p:nvSpPr>
          <p:spPr>
            <a:xfrm>
              <a:off x="3372" y="1045"/>
              <a:ext cx="388"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Times New Roman"/>
                  <a:ea typeface="Times New Roman"/>
                  <a:cs typeface="Times New Roman"/>
                  <a:sym typeface="Times New Roman"/>
                </a:rPr>
                <a:t>  </a:t>
              </a:r>
              <a:r>
                <a:rPr b="1" lang="en-US" sz="900">
                  <a:solidFill>
                    <a:srgbClr val="000000"/>
                  </a:solidFill>
                  <a:latin typeface="Calibri"/>
                  <a:ea typeface="Calibri"/>
                  <a:cs typeface="Calibri"/>
                  <a:sym typeface="Calibri"/>
                </a:rPr>
                <a:t>Attention</a:t>
              </a:r>
              <a:endParaRPr b="1" sz="900">
                <a:solidFill>
                  <a:schemeClr val="dk1"/>
                </a:solidFill>
                <a:latin typeface="Calibri"/>
                <a:ea typeface="Calibri"/>
                <a:cs typeface="Calibri"/>
                <a:sym typeface="Calibri"/>
              </a:endParaRPr>
            </a:p>
          </p:txBody>
        </p:sp>
        <p:sp>
          <p:nvSpPr>
            <p:cNvPr id="221" name="Google Shape;221;p21"/>
            <p:cNvSpPr/>
            <p:nvPr/>
          </p:nvSpPr>
          <p:spPr>
            <a:xfrm>
              <a:off x="3507" y="893"/>
              <a:ext cx="133" cy="122"/>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22" name="Google Shape;222;p21"/>
            <p:cNvSpPr/>
            <p:nvPr/>
          </p:nvSpPr>
          <p:spPr>
            <a:xfrm>
              <a:off x="3865" y="895"/>
              <a:ext cx="110" cy="12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23" name="Google Shape;223;p21"/>
            <p:cNvSpPr txBox="1"/>
            <p:nvPr/>
          </p:nvSpPr>
          <p:spPr>
            <a:xfrm>
              <a:off x="3730" y="1026"/>
              <a:ext cx="429" cy="123"/>
            </a:xfrm>
            <a:prstGeom prst="rect">
              <a:avLst/>
            </a:prstGeom>
            <a:noFill/>
            <a:ln>
              <a:noFill/>
            </a:ln>
          </p:spPr>
          <p:txBody>
            <a:bodyPr anchorCtr="0" anchor="t" bIns="31825" lIns="63675" spcFirstLastPara="1" rIns="63675" wrap="square" tIns="31825">
              <a:noAutofit/>
            </a:bodyPr>
            <a:lstStyle/>
            <a:p>
              <a:pPr indent="0" lvl="0" marL="0" marR="0" rtl="0" algn="l">
                <a:spcBef>
                  <a:spcPts val="0"/>
                </a:spcBef>
                <a:spcAft>
                  <a:spcPts val="0"/>
                </a:spcAft>
                <a:buNone/>
              </a:pPr>
              <a:r>
                <a:rPr b="1" lang="en-US" sz="900">
                  <a:solidFill>
                    <a:schemeClr val="dk1"/>
                  </a:solidFill>
                  <a:latin typeface="Calibri"/>
                  <a:ea typeface="Calibri"/>
                  <a:cs typeface="Calibri"/>
                  <a:sym typeface="Calibri"/>
                </a:rPr>
                <a:t>Operation</a:t>
              </a:r>
              <a:endParaRPr b="1" sz="900">
                <a:solidFill>
                  <a:schemeClr val="dk1"/>
                </a:solidFill>
                <a:latin typeface="Calibri"/>
                <a:ea typeface="Calibri"/>
                <a:cs typeface="Calibri"/>
                <a:sym typeface="Calibri"/>
              </a:endParaRPr>
            </a:p>
          </p:txBody>
        </p:sp>
        <p:sp>
          <p:nvSpPr>
            <p:cNvPr id="224" name="Google Shape;224;p21"/>
            <p:cNvSpPr/>
            <p:nvPr/>
          </p:nvSpPr>
          <p:spPr>
            <a:xfrm>
              <a:off x="4087" y="1046"/>
              <a:ext cx="410" cy="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900">
                  <a:solidFill>
                    <a:srgbClr val="000000"/>
                  </a:solidFill>
                  <a:latin typeface="Calibri"/>
                  <a:ea typeface="Calibri"/>
                  <a:cs typeface="Calibri"/>
                  <a:sym typeface="Calibri"/>
                </a:rPr>
                <a:t>Verification</a:t>
              </a:r>
              <a:endParaRPr b="1" sz="900">
                <a:solidFill>
                  <a:schemeClr val="dk1"/>
                </a:solidFill>
                <a:latin typeface="Calibri"/>
                <a:ea typeface="Calibri"/>
                <a:cs typeface="Calibri"/>
                <a:sym typeface="Calibri"/>
              </a:endParaRPr>
            </a:p>
          </p:txBody>
        </p:sp>
        <p:sp>
          <p:nvSpPr>
            <p:cNvPr id="225" name="Google Shape;225;p21"/>
            <p:cNvSpPr/>
            <p:nvPr/>
          </p:nvSpPr>
          <p:spPr>
            <a:xfrm>
              <a:off x="4216" y="891"/>
              <a:ext cx="122" cy="126"/>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grpSp>
      <p:graphicFrame>
        <p:nvGraphicFramePr>
          <p:cNvPr id="226" name="Google Shape;226;p21"/>
          <p:cNvGraphicFramePr/>
          <p:nvPr/>
        </p:nvGraphicFramePr>
        <p:xfrm>
          <a:off x="8108950" y="1008063"/>
          <a:ext cx="3000000" cy="3000000"/>
        </p:xfrm>
        <a:graphic>
          <a:graphicData uri="http://schemas.openxmlformats.org/drawingml/2006/table">
            <a:tbl>
              <a:tblPr>
                <a:noFill/>
                <a:tableStyleId>{47D3ABDA-69E1-40BC-A2FD-3171827BBA8E}</a:tableStyleId>
              </a:tblPr>
              <a:tblGrid>
                <a:gridCol w="1084275"/>
                <a:gridCol w="290500"/>
                <a:gridCol w="496850"/>
              </a:tblGrid>
              <a:tr h="34607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Symbols</a:t>
                      </a:r>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574675">
                <a:tc gridSpan="3">
                  <a:txBody>
                    <a:bodyPr>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txBody>
                  <a:tcPr marT="28100" marB="28100" marR="57900" marL="579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355600">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Material List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39725">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 / Part #</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Qty</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r>
              <a:tr h="2905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Motor</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r>
              <a:tr h="2889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Flash</a:t>
                      </a:r>
                      <a:r>
                        <a:rPr lang="en-US" sz="900">
                          <a:solidFill>
                            <a:schemeClr val="dk1"/>
                          </a:solidFill>
                          <a:latin typeface="Arial"/>
                          <a:ea typeface="Arial"/>
                          <a:cs typeface="Arial"/>
                          <a:sym typeface="Arial"/>
                        </a:rPr>
                        <a:t> board</a:t>
                      </a:r>
                      <a:endParaRPr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tcPr>
                </a:tc>
              </a:tr>
              <a:tr h="288925">
                <a:tc gridSpan="2">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Sub MIC rubber</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noAutofit/>
                    </a:bodyPr>
                    <a:lstStyle/>
                    <a:p>
                      <a:pPr indent="0" lvl="0" marL="0" marR="0" rtl="0" algn="ctr">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1</a:t>
                      </a:r>
                      <a:endParaRPr/>
                    </a:p>
                  </a:txBody>
                  <a:tcPr marT="28100" marB="28100" marR="57900" marL="57900" anchor="ctr">
                    <a:lnL cap="flat" cmpd="sng" w="12700">
                      <a:solidFill>
                        <a:schemeClr val="dk1"/>
                      </a:solidFill>
                      <a:prstDash val="solid"/>
                      <a:round/>
                      <a:headEnd len="sm" w="sm" type="none"/>
                      <a:tailEnd len="sm" w="sm" type="none"/>
                    </a:lnL>
                    <a:lnB cap="flat" cmpd="sng" w="12700">
                      <a:solidFill>
                        <a:schemeClr val="dk1"/>
                      </a:solidFill>
                      <a:prstDash val="solid"/>
                      <a:round/>
                      <a:headEnd len="sm" w="sm" type="none"/>
                      <a:tailEnd len="sm" w="sm" type="none"/>
                    </a:lnB>
                  </a:tcPr>
                </a:tc>
              </a:tr>
              <a:tr h="288925">
                <a:tc gridSpan="3">
                  <a:txBody>
                    <a:bodyPr>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Tools/ Equipment</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c hMerge="1"/>
              </a:tr>
              <a:tr h="282575">
                <a:tc>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Description</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gridSpan="2">
                  <a:txBody>
                    <a:bodyPr>
                      <a:noAutofit/>
                    </a:bodyPr>
                    <a:lstStyle/>
                    <a:p>
                      <a:pPr indent="0" lvl="0" marL="0" marR="0" rtl="0" algn="ctr">
                        <a:lnSpc>
                          <a:spcPct val="100000"/>
                        </a:lnSpc>
                        <a:spcBef>
                          <a:spcPts val="0"/>
                        </a:spcBef>
                        <a:spcAft>
                          <a:spcPts val="0"/>
                        </a:spcAft>
                        <a:buClr>
                          <a:schemeClr val="dk1"/>
                        </a:buClr>
                        <a:buSzPts val="900"/>
                        <a:buFont typeface="Calibri"/>
                        <a:buNone/>
                      </a:pPr>
                      <a:r>
                        <a:rPr b="1" i="0" lang="en-US" sz="900" u="none" cap="none" strike="noStrike">
                          <a:solidFill>
                            <a:schemeClr val="dk1"/>
                          </a:solidFill>
                          <a:latin typeface="Calibri"/>
                          <a:ea typeface="Calibri"/>
                          <a:cs typeface="Calibri"/>
                          <a:sym typeface="Calibri"/>
                        </a:rPr>
                        <a:t>Parameters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0C0C0"/>
                    </a:solidFill>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t>ESD wrist strap</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rPr lang="en-US" sz="900">
                          <a:solidFill>
                            <a:schemeClr val="dk1"/>
                          </a:solidFill>
                          <a:latin typeface="Arial"/>
                          <a:ea typeface="Arial"/>
                          <a:cs typeface="Arial"/>
                          <a:sym typeface="Arial"/>
                        </a:rPr>
                        <a:t>Tweezers</a:t>
                      </a:r>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404825">
                <a:tc>
                  <a:txBody>
                    <a:bodyPr>
                      <a:noAutofit/>
                    </a:bodyPr>
                    <a:lstStyle/>
                    <a:p>
                      <a:pPr indent="0" lvl="0" marL="0" marR="0" rtl="0" algn="l">
                        <a:lnSpc>
                          <a:spcPct val="100000"/>
                        </a:lnSpc>
                        <a:spcBef>
                          <a:spcPts val="0"/>
                        </a:spcBef>
                        <a:spcAft>
                          <a:spcPts val="0"/>
                        </a:spcAft>
                        <a:buClr>
                          <a:schemeClr val="dk1"/>
                        </a:buClr>
                        <a:buSzPts val="900"/>
                        <a:buFont typeface="Arial"/>
                        <a:buNone/>
                      </a:pPr>
                      <a:r>
                        <a:t/>
                      </a:r>
                      <a:endParaRPr b="0" sz="900">
                        <a:solidFill>
                          <a:srgbClr val="FF0000"/>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2">
                  <a:txBody>
                    <a:bodyPr>
                      <a:noAutofit/>
                    </a:bodyPr>
                    <a:lstStyle/>
                    <a:p>
                      <a:pPr indent="0" lvl="0" marL="0" marR="0" rtl="0" algn="ctr">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28100" marB="28100" marR="57900" marL="579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bl>
          </a:graphicData>
        </a:graphic>
      </p:graphicFrame>
      <p:sp>
        <p:nvSpPr>
          <p:cNvPr id="227" name="Google Shape;227;p21"/>
          <p:cNvSpPr txBox="1"/>
          <p:nvPr/>
        </p:nvSpPr>
        <p:spPr>
          <a:xfrm>
            <a:off x="590365" y="1377568"/>
            <a:ext cx="7286810" cy="269304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front housing module and check LCD and TP no damage..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motor, and remove the liner on the motor, then paste it to the front housing.</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Note: The motor FPC has two positioning holes, must be positioned according to the location of the hole.</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Remove the liner on the front housing. Take the flash board, and assemble it to the front housing.</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Take the sub MIC rubber, and assemble it to the front housing.</a:t>
            </a:r>
            <a:endParaRPr/>
          </a:p>
          <a:p>
            <a:pPr indent="-260350" lvl="0" marL="342900" marR="0" rtl="0" algn="l">
              <a:spcBef>
                <a:spcPts val="0"/>
              </a:spcBef>
              <a:spcAft>
                <a:spcPts val="0"/>
              </a:spcAft>
              <a:buClr>
                <a:schemeClr val="dk1"/>
              </a:buClr>
              <a:buSzPts val="1300"/>
              <a:buFont typeface="Arial"/>
              <a:buNone/>
            </a:pPr>
            <a:r>
              <a:t/>
            </a:r>
            <a:endParaRPr sz="13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300"/>
              <a:buFont typeface="Arial"/>
              <a:buAutoNum type="arabicPeriod"/>
            </a:pPr>
            <a:r>
              <a:rPr lang="en-US" sz="1300">
                <a:solidFill>
                  <a:schemeClr val="dk1"/>
                </a:solidFill>
                <a:latin typeface="Arial"/>
                <a:ea typeface="Arial"/>
                <a:cs typeface="Arial"/>
                <a:sym typeface="Arial"/>
              </a:rPr>
              <a:t>Self-check the motor, the flash board, the sub MIC rubber assembled in place.  </a:t>
            </a:r>
            <a:endParaRPr sz="1300">
              <a:solidFill>
                <a:schemeClr val="dk1"/>
              </a:solidFill>
              <a:latin typeface="Arial"/>
              <a:ea typeface="Arial"/>
              <a:cs typeface="Arial"/>
              <a:sym typeface="Arial"/>
            </a:endParaRPr>
          </a:p>
        </p:txBody>
      </p:sp>
      <p:sp>
        <p:nvSpPr>
          <p:cNvPr id="228" name="Google Shape;228;p21"/>
          <p:cNvSpPr/>
          <p:nvPr/>
        </p:nvSpPr>
        <p:spPr>
          <a:xfrm>
            <a:off x="322896" y="1822782"/>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29" name="Google Shape;229;p21"/>
          <p:cNvSpPr/>
          <p:nvPr/>
        </p:nvSpPr>
        <p:spPr>
          <a:xfrm>
            <a:off x="311173" y="2823640"/>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30" name="Google Shape;230;p21"/>
          <p:cNvSpPr/>
          <p:nvPr/>
        </p:nvSpPr>
        <p:spPr>
          <a:xfrm>
            <a:off x="306388" y="14319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31" name="Google Shape;231;p21"/>
          <p:cNvSpPr/>
          <p:nvPr/>
        </p:nvSpPr>
        <p:spPr>
          <a:xfrm>
            <a:off x="334963" y="3756025"/>
            <a:ext cx="193675" cy="200025"/>
          </a:xfrm>
          <a:prstGeom prst="ellipse">
            <a:avLst/>
          </a:prstGeom>
          <a:solidFill>
            <a:srgbClr val="FFFF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32" name="Google Shape;232;p21"/>
          <p:cNvSpPr/>
          <p:nvPr/>
        </p:nvSpPr>
        <p:spPr>
          <a:xfrm>
            <a:off x="299966" y="2173545"/>
            <a:ext cx="211137" cy="193675"/>
          </a:xfrm>
          <a:custGeom>
            <a:pathLst>
              <a:path extrusionOk="0" h="22" w="26">
                <a:moveTo>
                  <a:pt x="26" y="22"/>
                </a:moveTo>
                <a:lnTo>
                  <a:pt x="13" y="0"/>
                </a:lnTo>
                <a:lnTo>
                  <a:pt x="0" y="22"/>
                </a:lnTo>
                <a:lnTo>
                  <a:pt x="26" y="22"/>
                </a:lnTo>
                <a:close/>
              </a:path>
            </a:pathLst>
          </a:custGeom>
          <a:solidFill>
            <a:srgbClr val="FF00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
        <p:nvSpPr>
          <p:cNvPr id="233" name="Google Shape;233;p21"/>
          <p:cNvSpPr/>
          <p:nvPr/>
        </p:nvSpPr>
        <p:spPr>
          <a:xfrm>
            <a:off x="3352800" y="4639737"/>
            <a:ext cx="647701" cy="398988"/>
          </a:xfrm>
          <a:prstGeom prst="wedgeRoundRectCallout">
            <a:avLst>
              <a:gd fmla="val 200599" name="adj1"/>
              <a:gd fmla="val -2012"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Flash board</a:t>
            </a:r>
            <a:endParaRPr sz="1000">
              <a:solidFill>
                <a:schemeClr val="dk1"/>
              </a:solidFill>
              <a:latin typeface="Arial"/>
              <a:ea typeface="Arial"/>
              <a:cs typeface="Arial"/>
              <a:sym typeface="Arial"/>
            </a:endParaRPr>
          </a:p>
        </p:txBody>
      </p:sp>
      <p:sp>
        <p:nvSpPr>
          <p:cNvPr id="234" name="Google Shape;234;p21"/>
          <p:cNvSpPr/>
          <p:nvPr/>
        </p:nvSpPr>
        <p:spPr>
          <a:xfrm>
            <a:off x="4949142" y="4371975"/>
            <a:ext cx="594408" cy="838199"/>
          </a:xfrm>
          <a:prstGeom prst="roundRect">
            <a:avLst>
              <a:gd fmla="val 16667" name="adj"/>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 name="Google Shape;235;p21"/>
          <p:cNvSpPr/>
          <p:nvPr/>
        </p:nvSpPr>
        <p:spPr>
          <a:xfrm>
            <a:off x="2800350" y="6249461"/>
            <a:ext cx="657226" cy="427563"/>
          </a:xfrm>
          <a:prstGeom prst="wedgeRoundRectCallout">
            <a:avLst>
              <a:gd fmla="val 98215" name="adj1"/>
              <a:gd fmla="val -31931"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Motor</a:t>
            </a:r>
            <a:endParaRPr sz="1000">
              <a:solidFill>
                <a:schemeClr val="dk1"/>
              </a:solidFill>
              <a:latin typeface="Arial"/>
              <a:ea typeface="Arial"/>
              <a:cs typeface="Arial"/>
              <a:sym typeface="Arial"/>
            </a:endParaRPr>
          </a:p>
        </p:txBody>
      </p:sp>
      <p:sp>
        <p:nvSpPr>
          <p:cNvPr id="236" name="Google Shape;236;p21"/>
          <p:cNvSpPr/>
          <p:nvPr/>
        </p:nvSpPr>
        <p:spPr>
          <a:xfrm>
            <a:off x="352425" y="6278036"/>
            <a:ext cx="723901" cy="427563"/>
          </a:xfrm>
          <a:prstGeom prst="wedgeRoundRectCallout">
            <a:avLst>
              <a:gd fmla="val -50717" name="adj1"/>
              <a:gd fmla="val -14108"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Sub MIC rubber</a:t>
            </a:r>
            <a:endParaRPr sz="1000">
              <a:solidFill>
                <a:schemeClr val="dk1"/>
              </a:solidFill>
              <a:latin typeface="Arial"/>
              <a:ea typeface="Arial"/>
              <a:cs typeface="Arial"/>
              <a:sym typeface="Arial"/>
            </a:endParaRPr>
          </a:p>
        </p:txBody>
      </p:sp>
      <p:sp>
        <p:nvSpPr>
          <p:cNvPr id="237" name="Google Shape;237;p21"/>
          <p:cNvSpPr/>
          <p:nvPr/>
        </p:nvSpPr>
        <p:spPr>
          <a:xfrm>
            <a:off x="228600" y="4820711"/>
            <a:ext cx="742951" cy="427563"/>
          </a:xfrm>
          <a:prstGeom prst="wedgeRoundRectCallout">
            <a:avLst>
              <a:gd fmla="val -50717" name="adj1"/>
              <a:gd fmla="val -14108"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Motor</a:t>
            </a:r>
            <a:endParaRPr sz="1000">
              <a:solidFill>
                <a:schemeClr val="dk1"/>
              </a:solidFill>
              <a:latin typeface="Arial"/>
              <a:ea typeface="Arial"/>
              <a:cs typeface="Arial"/>
              <a:sym typeface="Arial"/>
            </a:endParaRPr>
          </a:p>
        </p:txBody>
      </p:sp>
      <p:pic>
        <p:nvPicPr>
          <p:cNvPr id="238" name="Google Shape;238;p21"/>
          <p:cNvPicPr preferRelativeResize="0"/>
          <p:nvPr/>
        </p:nvPicPr>
        <p:blipFill rotWithShape="1">
          <a:blip r:embed="rId4">
            <a:alphaModFix/>
          </a:blip>
          <a:srcRect b="0" l="0" r="0" t="0"/>
          <a:stretch/>
        </p:blipFill>
        <p:spPr>
          <a:xfrm>
            <a:off x="1004889" y="4543424"/>
            <a:ext cx="1928811" cy="1111771"/>
          </a:xfrm>
          <a:prstGeom prst="rect">
            <a:avLst/>
          </a:prstGeom>
          <a:noFill/>
          <a:ln>
            <a:noFill/>
          </a:ln>
        </p:spPr>
      </p:pic>
      <p:pic>
        <p:nvPicPr>
          <p:cNvPr id="239" name="Google Shape;239;p21"/>
          <p:cNvPicPr preferRelativeResize="0"/>
          <p:nvPr/>
        </p:nvPicPr>
        <p:blipFill rotWithShape="1">
          <a:blip r:embed="rId5">
            <a:alphaModFix/>
          </a:blip>
          <a:srcRect b="25806" l="15704" r="24368" t="14747"/>
          <a:stretch/>
        </p:blipFill>
        <p:spPr>
          <a:xfrm>
            <a:off x="1152525" y="5867400"/>
            <a:ext cx="1581150" cy="1228725"/>
          </a:xfrm>
          <a:prstGeom prst="rect">
            <a:avLst/>
          </a:prstGeom>
          <a:noFill/>
          <a:ln>
            <a:noFill/>
          </a:ln>
        </p:spPr>
      </p:pic>
      <p:pic>
        <p:nvPicPr>
          <p:cNvPr id="240" name="Google Shape;240;p21"/>
          <p:cNvPicPr preferRelativeResize="0"/>
          <p:nvPr/>
        </p:nvPicPr>
        <p:blipFill rotWithShape="1">
          <a:blip r:embed="rId6">
            <a:alphaModFix/>
          </a:blip>
          <a:srcRect b="0" l="0" r="0" t="0"/>
          <a:stretch/>
        </p:blipFill>
        <p:spPr>
          <a:xfrm>
            <a:off x="5986463" y="5205413"/>
            <a:ext cx="3609975" cy="2105025"/>
          </a:xfrm>
          <a:prstGeom prst="rect">
            <a:avLst/>
          </a:prstGeom>
          <a:noFill/>
          <a:ln>
            <a:noFill/>
          </a:ln>
        </p:spPr>
      </p:pic>
      <p:sp>
        <p:nvSpPr>
          <p:cNvPr id="241" name="Google Shape;241;p21"/>
          <p:cNvSpPr/>
          <p:nvPr/>
        </p:nvSpPr>
        <p:spPr>
          <a:xfrm>
            <a:off x="6819900" y="4468287"/>
            <a:ext cx="723901" cy="398988"/>
          </a:xfrm>
          <a:prstGeom prst="wedgeRoundRectCallout">
            <a:avLst>
              <a:gd fmla="val 75599" name="adj1"/>
              <a:gd fmla="val 172260" name="adj2"/>
              <a:gd fmla="val 16667" name="adj3"/>
            </a:avLst>
          </a:prstGeom>
          <a:solidFill>
            <a:srgbClr val="FFFFFF"/>
          </a:solidFill>
          <a:ln cap="flat" cmpd="sng" w="19050">
            <a:solidFill>
              <a:srgbClr val="FF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Sub MIC rubber</a:t>
            </a:r>
            <a:endParaRPr sz="1000">
              <a:solidFill>
                <a:schemeClr val="dk1"/>
              </a:solidFill>
              <a:latin typeface="Arial"/>
              <a:ea typeface="Arial"/>
              <a:cs typeface="Arial"/>
              <a:sym typeface="Arial"/>
            </a:endParaRPr>
          </a:p>
        </p:txBody>
      </p:sp>
      <p:sp>
        <p:nvSpPr>
          <p:cNvPr id="242" name="Google Shape;242;p21"/>
          <p:cNvSpPr/>
          <p:nvPr/>
        </p:nvSpPr>
        <p:spPr>
          <a:xfrm>
            <a:off x="330223" y="3376090"/>
            <a:ext cx="179387" cy="190500"/>
          </a:xfrm>
          <a:prstGeom prst="rect">
            <a:avLst/>
          </a:prstGeom>
          <a:solidFill>
            <a:srgbClr val="0000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