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7772400" cx="100584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69F8361-EFDC-4D9E-9513-18FAC8E012CA}">
  <a:tblStyle styleId="{B69F8361-EFDC-4D9E-9513-18FAC8E012C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27" orient="horz"/>
        <p:guide pos="2208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00" spcFirstLastPara="1" rIns="90300" wrap="square" tIns="451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00" spcFirstLastPara="1" rIns="90300" wrap="square" tIns="4515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00" spcFirstLastPara="1" rIns="90300" wrap="square" tIns="45150"/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150" lIns="90300" spcFirstLastPara="1" rIns="90300" wrap="square" tIns="451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150" lIns="90300" spcFirstLastPara="1" rIns="90300" wrap="square" tIns="45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</a:t>
            </a: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150" lIns="90300" spcFirstLastPara="1" rIns="90300" wrap="square" tIns="45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1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2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5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6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150" lIns="90300" spcFirstLastPara="1" rIns="90300" wrap="square" tIns="45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2" type="sldNum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150" lIns="90300" spcFirstLastPara="1" rIns="90300" wrap="square" tIns="451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anchorCtr="0" anchor="t" bIns="45150" lIns="90300" spcFirstLastPara="1" rIns="90300" wrap="square" tIns="45150">
            <a:noAutofit/>
          </a:bodyPr>
          <a:lstStyle/>
          <a:p>
            <a:pPr indent="0" lvl="0" marL="0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249363" y="698500"/>
            <a:ext cx="4511675" cy="34861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0" y="7321550"/>
            <a:ext cx="10058400" cy="45085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C3C3C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0"/>
            <a:ext cx="10058400" cy="474663"/>
          </a:xfrm>
          <a:prstGeom prst="rect">
            <a:avLst/>
          </a:prstGeom>
          <a:gradFill>
            <a:gsLst>
              <a:gs pos="0">
                <a:srgbClr val="C6C6C6"/>
              </a:gs>
              <a:gs pos="100000">
                <a:srgbClr val="DDDDD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4.googleusercontent.com/B2ADHe_8YV7q8HPVu5kDki-ABHiCh7pwDO7h0kdt4W9P_3lliCW21U15MIG2vQlX4bIiOi55F9qOfSziB3aN9EAbKhrCTaY1mHTLPUsRnRGDP9BDjeF9QMpkikGvH9RuXO2T"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61988" cy="53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 rot="5400000">
            <a:off x="2463801" y="-147637"/>
            <a:ext cx="5130800" cy="9051925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 rot="5400000">
            <a:off x="5107782" y="2496344"/>
            <a:ext cx="6632575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 rot="5400000">
            <a:off x="505619" y="308769"/>
            <a:ext cx="6632575" cy="6637337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7321550"/>
            <a:ext cx="10058400" cy="45085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C3C3C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10058400" cy="474663"/>
          </a:xfrm>
          <a:prstGeom prst="rect">
            <a:avLst/>
          </a:prstGeom>
          <a:gradFill>
            <a:gsLst>
              <a:gs pos="0">
                <a:srgbClr val="C6C6C6"/>
              </a:gs>
              <a:gs pos="100000">
                <a:srgbClr val="DDDDD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INSTRUCTION  操  作 指 导 书</a:t>
            </a:r>
            <a:endParaRPr/>
          </a:p>
        </p:txBody>
      </p:sp>
      <p:graphicFrame>
        <p:nvGraphicFramePr>
          <p:cNvPr id="27" name="Google Shape;27;p4"/>
          <p:cNvGraphicFramePr/>
          <p:nvPr/>
        </p:nvGraphicFramePr>
        <p:xfrm>
          <a:off x="4763" y="477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577975"/>
                <a:gridCol w="692150"/>
                <a:gridCol w="1917700"/>
                <a:gridCol w="947725"/>
                <a:gridCol w="1528775"/>
                <a:gridCol w="701675"/>
                <a:gridCol w="457200"/>
                <a:gridCol w="696900"/>
                <a:gridCol w="774700"/>
                <a:gridCol w="757250"/>
              </a:tblGrid>
              <a:tr h="2159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 Name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Assembly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Doc #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Production Use Only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Revision 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版本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修改日期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xx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5900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Doc #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WI-01-XXXX-XXX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28" name="Google Shape;28;p4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 txBox="1"/>
          <p:nvPr/>
        </p:nvSpPr>
        <p:spPr>
          <a:xfrm>
            <a:off x="8853488" y="7343775"/>
            <a:ext cx="1176337" cy="39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Rev A</a:t>
            </a: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2811463" y="7346950"/>
            <a:ext cx="4941887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Motorola Internal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document is controlled electronically.  All paper copies of this document are uncontrolled.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" name="Google Shape;31;p4"/>
          <p:cNvGraphicFramePr/>
          <p:nvPr/>
        </p:nvGraphicFramePr>
        <p:xfrm>
          <a:off x="0" y="47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571625"/>
                <a:gridCol w="703275"/>
                <a:gridCol w="1916100"/>
                <a:gridCol w="936625"/>
                <a:gridCol w="1531950"/>
                <a:gridCol w="709600"/>
                <a:gridCol w="463550"/>
                <a:gridCol w="693750"/>
                <a:gridCol w="768350"/>
                <a:gridCol w="757225"/>
              </a:tblGrid>
              <a:tr h="44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64000" marL="64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fld id="{00000000-1234-1234-1234-123412341234}" type="slidenum"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‹#›</a:t>
                      </a:fld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D:\Documents\Pictures\MOT_MOB_logo_BW_TRANS.gif"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325" y="41275"/>
            <a:ext cx="2805113" cy="384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>
            <p:ph idx="1" type="body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95338" y="3294063"/>
            <a:ext cx="8548687" cy="1700212"/>
          </a:xfrm>
          <a:prstGeom prst="rect">
            <a:avLst/>
          </a:prstGeom>
          <a:noFill/>
          <a:ln>
            <a:noFill/>
          </a:ln>
        </p:spPr>
        <p:txBody>
          <a:bodyPr anchorCtr="0" anchor="b" bIns="31825" lIns="63675" spcFirstLastPara="1" rIns="63675" wrap="square" tIns="318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5105400" y="1812925"/>
            <a:ext cx="4449763" cy="5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932238" y="309563"/>
            <a:ext cx="5622925" cy="6634162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503238" y="1627188"/>
            <a:ext cx="3308350" cy="5316537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1971675" y="693738"/>
            <a:ext cx="6035675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1971675" y="6083300"/>
            <a:ext cx="6035675" cy="911225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7321550"/>
            <a:ext cx="10058400" cy="45085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C3C3C3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1825" lIns="63675" spcFirstLastPara="1" rIns="63675" wrap="square" tIns="31825"/>
          <a:lstStyle>
            <a:lvl1pPr indent="-368300" lvl="0" marL="457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0"/>
            <a:ext cx="10058400" cy="474663"/>
          </a:xfrm>
          <a:prstGeom prst="rect">
            <a:avLst/>
          </a:prstGeom>
          <a:gradFill>
            <a:gsLst>
              <a:gs pos="0">
                <a:srgbClr val="C6C6C6"/>
              </a:gs>
              <a:gs pos="100000">
                <a:srgbClr val="DDDDDD"/>
              </a:gs>
            </a:gsLst>
            <a:lin ang="5400000" scaled="0"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INSTRUCTION  操  作 指 导 书</a:t>
            </a:r>
            <a:endParaRPr/>
          </a:p>
        </p:txBody>
      </p:sp>
      <p:graphicFrame>
        <p:nvGraphicFramePr>
          <p:cNvPr id="13" name="Google Shape;13;p1"/>
          <p:cNvGraphicFramePr/>
          <p:nvPr/>
        </p:nvGraphicFramePr>
        <p:xfrm>
          <a:off x="4763" y="477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577975"/>
                <a:gridCol w="817550"/>
                <a:gridCol w="1792300"/>
                <a:gridCol w="947725"/>
                <a:gridCol w="1528775"/>
                <a:gridCol w="701675"/>
                <a:gridCol w="457200"/>
                <a:gridCol w="696900"/>
                <a:gridCol w="738200"/>
                <a:gridCol w="793750"/>
              </a:tblGrid>
              <a:tr h="215900"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Golf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Disassembly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t/>
                      </a:r>
                      <a:endParaRPr b="1" i="0"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Global Doc #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Production Use Only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Revision 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版本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修改日期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03/13/18</a:t>
                      </a:r>
                      <a:endParaRPr/>
                    </a:p>
                  </a:txBody>
                  <a:tcPr marT="27425" marB="27425" marR="64000" marL="64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Page: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of 26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15900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b="1" i="0" lang="en-US" sz="1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 Doc #</a:t>
                      </a:r>
                      <a:endParaRPr/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vMerge="1"/>
                <a:tc vMerge="1"/>
                <a:tc vMerge="1"/>
                <a:tc vMerge="1"/>
                <a:tc vMerge="1"/>
              </a:tr>
            </a:tbl>
          </a:graphicData>
        </a:graphic>
      </p:graphicFrame>
      <p:sp>
        <p:nvSpPr>
          <p:cNvPr id="14" name="Google Shape;14;p1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8853488" y="7343775"/>
            <a:ext cx="1176337" cy="398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Template Rev C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455988" y="7308850"/>
            <a:ext cx="3652837" cy="446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Motorola Mobility Confidential Restricted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document is controlled electronically.  All paper copies of this document are uncontrolled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unless stamped controlled and issued by Product Configuration Management.</a:t>
            </a:r>
            <a:endParaRPr sz="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B2ADHe_8YV7q8HPVu5kDki-ABHiCh7pwDO7h0kdt4W9P_3lliCW21U15MIG2vQlX4bIiOi55F9qOfSziB3aN9EAbKhrCTaY1mHTLPUsRnRGDP9BDjeF9QMpkikGvH9RuXO2T" id="17" name="Google Shape;1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61988" cy="5397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992188" y="13081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Disassembly Checklist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Golf</a:t>
            </a:r>
            <a:endParaRPr b="1" sz="40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1019175" y="2876550"/>
            <a:ext cx="815340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8125" lvl="0" marL="238125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DOI #: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#: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Revision: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	1.0</a:t>
            </a:r>
            <a:endParaRPr i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Revision Date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	04/12/2018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NPI Engineer: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NA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011" y="2226593"/>
            <a:ext cx="3562350" cy="42576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8" name="Google Shape;218;p22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pSp>
        <p:nvGrpSpPr>
          <p:cNvPr id="219" name="Google Shape;219;p22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220" name="Google Shape;220;p22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22"/>
          <p:cNvSpPr txBox="1"/>
          <p:nvPr/>
        </p:nvSpPr>
        <p:spPr>
          <a:xfrm>
            <a:off x="406628" y="1114380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Lift up main FPC to Separate battery label slowly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2"/>
          <p:cNvSpPr/>
          <p:nvPr/>
        </p:nvSpPr>
        <p:spPr>
          <a:xfrm>
            <a:off x="178011" y="1155042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9003" y="2226591"/>
            <a:ext cx="3035589" cy="425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2"/>
          <p:cNvSpPr/>
          <p:nvPr/>
        </p:nvSpPr>
        <p:spPr>
          <a:xfrm>
            <a:off x="3918627" y="4060961"/>
            <a:ext cx="526939" cy="2944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/>
          <p:nvPr/>
        </p:nvSpPr>
        <p:spPr>
          <a:xfrm>
            <a:off x="178011" y="1571625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406628" y="1538144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Clean front housing surface adhesive residue before reuse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" name="Google Shape;236;p23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/>
                        <a:t>Screwdriver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237" name="Google Shape;237;p23"/>
          <p:cNvSpPr txBox="1"/>
          <p:nvPr/>
        </p:nvSpPr>
        <p:spPr>
          <a:xfrm>
            <a:off x="406628" y="1114380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  Release 5pcs screw (M1.4*2.5) from main antenna holder with screwdriver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178011" y="1155042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406628" y="1635270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 Remove the holder from front housing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178011" y="1675932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744" y="2107862"/>
            <a:ext cx="4564470" cy="223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7600" y="4417361"/>
            <a:ext cx="4234171" cy="261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3"/>
          <p:cNvSpPr/>
          <p:nvPr/>
        </p:nvSpPr>
        <p:spPr>
          <a:xfrm>
            <a:off x="4107115" y="2906351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364167" y="3442493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3"/>
          <p:cNvSpPr/>
          <p:nvPr/>
        </p:nvSpPr>
        <p:spPr>
          <a:xfrm>
            <a:off x="1866386" y="3511522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/>
          <p:nvPr/>
        </p:nvSpPr>
        <p:spPr>
          <a:xfrm>
            <a:off x="2825924" y="3504486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"/>
          <p:cNvSpPr/>
          <p:nvPr/>
        </p:nvSpPr>
        <p:spPr>
          <a:xfrm>
            <a:off x="4207855" y="3473490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3"/>
          <p:cNvSpPr/>
          <p:nvPr/>
        </p:nvSpPr>
        <p:spPr>
          <a:xfrm>
            <a:off x="346083" y="2879892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3"/>
          <p:cNvSpPr/>
          <p:nvPr/>
        </p:nvSpPr>
        <p:spPr>
          <a:xfrm>
            <a:off x="2129735" y="2890852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0" name="Google Shape;250;p23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251" name="Google Shape;251;p23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" name="Google Shape;261;p24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262" name="Google Shape;262;p24"/>
          <p:cNvSpPr txBox="1"/>
          <p:nvPr/>
        </p:nvSpPr>
        <p:spPr>
          <a:xfrm>
            <a:off x="338389" y="1141675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4"/>
          <p:cNvSpPr/>
          <p:nvPr/>
        </p:nvSpPr>
        <p:spPr>
          <a:xfrm>
            <a:off x="109772" y="1182337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30" y="3004551"/>
            <a:ext cx="3980948" cy="2497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9952" y="3015222"/>
            <a:ext cx="3367700" cy="248638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/>
          <p:nvPr/>
        </p:nvSpPr>
        <p:spPr>
          <a:xfrm>
            <a:off x="2586789" y="4067100"/>
            <a:ext cx="567997" cy="46880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4"/>
          <p:cNvSpPr/>
          <p:nvPr/>
        </p:nvSpPr>
        <p:spPr>
          <a:xfrm>
            <a:off x="3543804" y="4313534"/>
            <a:ext cx="328864" cy="35693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312960" y="1141675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  Release main FPC BTB connecter and RF cable connecter to remove it from Front housing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4"/>
          <p:cNvSpPr/>
          <p:nvPr/>
        </p:nvSpPr>
        <p:spPr>
          <a:xfrm>
            <a:off x="95485" y="1722688"/>
            <a:ext cx="193675" cy="20002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4"/>
          <p:cNvSpPr txBox="1"/>
          <p:nvPr/>
        </p:nvSpPr>
        <p:spPr>
          <a:xfrm>
            <a:off x="312960" y="1703438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 Cosmetic inspect of FPC and RF cable before reuse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24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272" name="Google Shape;272;p24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4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" name="Google Shape;282;p25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283" name="Google Shape;2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11" y="2502892"/>
            <a:ext cx="4081964" cy="283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9914" y="2502892"/>
            <a:ext cx="3484396" cy="28377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5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286" name="Google Shape;286;p25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5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5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2" name="Google Shape;292;p25"/>
          <p:cNvSpPr/>
          <p:nvPr/>
        </p:nvSpPr>
        <p:spPr>
          <a:xfrm>
            <a:off x="2466472" y="3234519"/>
            <a:ext cx="794084" cy="60157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5"/>
          <p:cNvSpPr/>
          <p:nvPr/>
        </p:nvSpPr>
        <p:spPr>
          <a:xfrm>
            <a:off x="569872" y="3080084"/>
            <a:ext cx="1780088" cy="69585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12960" y="1141675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  Remove Copper foil with tweezers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125998" y="1195435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125997" y="1676626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295681" y="1635775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 Release TP FPC ZIF FPC and remove Sub-board from front housing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" name="Google Shape;302;p26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/>
                        <a:t>Screwdriver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pic>
        <p:nvPicPr>
          <p:cNvPr id="303" name="Google Shape;3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386" y="2171394"/>
            <a:ext cx="7615210" cy="48915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6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305" name="Google Shape;305;p26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26"/>
          <p:cNvSpPr/>
          <p:nvPr/>
        </p:nvSpPr>
        <p:spPr>
          <a:xfrm>
            <a:off x="300890" y="1129654"/>
            <a:ext cx="211137" cy="193675"/>
          </a:xfrm>
          <a:custGeom>
            <a:pathLst>
              <a:path extrusionOk="0" h="22" w="26">
                <a:moveTo>
                  <a:pt x="26" y="22"/>
                </a:moveTo>
                <a:lnTo>
                  <a:pt x="13" y="0"/>
                </a:lnTo>
                <a:lnTo>
                  <a:pt x="0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6"/>
          <p:cNvSpPr txBox="1"/>
          <p:nvPr/>
        </p:nvSpPr>
        <p:spPr>
          <a:xfrm>
            <a:off x="512027" y="1098658"/>
            <a:ext cx="726796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  Don’t separate speaker FPC 、PCBA cooling copper and battery cover cooling film if material not damage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Google Shape;317;p27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Hot plat</a:t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Disassembly equipment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pSp>
        <p:nvGrpSpPr>
          <p:cNvPr id="318" name="Google Shape;318;p27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319" name="Google Shape;319;p27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5" name="Google Shape;325;p27"/>
          <p:cNvSpPr/>
          <p:nvPr/>
        </p:nvSpPr>
        <p:spPr>
          <a:xfrm>
            <a:off x="131846" y="1156368"/>
            <a:ext cx="211137" cy="193675"/>
          </a:xfrm>
          <a:custGeom>
            <a:pathLst>
              <a:path extrusionOk="0" h="22" w="26">
                <a:moveTo>
                  <a:pt x="26" y="22"/>
                </a:moveTo>
                <a:lnTo>
                  <a:pt x="13" y="0"/>
                </a:lnTo>
                <a:lnTo>
                  <a:pt x="0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312960" y="1141675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Warm Time： 3/minutes        Warm Temperature:75±5 °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27"/>
          <p:cNvSpPr/>
          <p:nvPr/>
        </p:nvSpPr>
        <p:spPr>
          <a:xfrm>
            <a:off x="156326" y="1689101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304411" y="1635775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Put the Front housing module on the hot plat surface ( TP surface adown)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7"/>
          <p:cNvSpPr/>
          <p:nvPr/>
        </p:nvSpPr>
        <p:spPr>
          <a:xfrm>
            <a:off x="168358" y="2171971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306887" y="21305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Put the Front housing module into the disassembly equipment ( TP surface adown)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83" y="2882685"/>
            <a:ext cx="2866019" cy="316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2004" y="2882685"/>
            <a:ext cx="2748213" cy="3161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" name="Google Shape;337;p28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pSp>
        <p:nvGrpSpPr>
          <p:cNvPr id="338" name="Google Shape;338;p28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339" name="Google Shape;339;p28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8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" name="Google Shape;345;p28"/>
          <p:cNvSpPr/>
          <p:nvPr/>
        </p:nvSpPr>
        <p:spPr>
          <a:xfrm>
            <a:off x="194845" y="1159544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369470" y="1108600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Take out the Front housing module from disassembly equipment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8"/>
          <p:cNvSpPr/>
          <p:nvPr/>
        </p:nvSpPr>
        <p:spPr>
          <a:xfrm>
            <a:off x="194844" y="1619250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28"/>
          <p:cNvSpPr txBox="1"/>
          <p:nvPr/>
        </p:nvSpPr>
        <p:spPr>
          <a:xfrm>
            <a:off x="383786" y="1587213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Separate TP module and front housing slowly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8"/>
          <p:cNvSpPr/>
          <p:nvPr/>
        </p:nvSpPr>
        <p:spPr>
          <a:xfrm>
            <a:off x="200524" y="2100538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8"/>
          <p:cNvSpPr txBox="1"/>
          <p:nvPr/>
        </p:nvSpPr>
        <p:spPr>
          <a:xfrm>
            <a:off x="411245" y="20658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Separate TP and LCM slowly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209161" y="2579151"/>
            <a:ext cx="174625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411245" y="2550214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Cover TP and LCM surface with protection film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411245" y="3473064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Do not touch TP inside surface and LCM upper surface with finger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8"/>
          <p:cNvSpPr/>
          <p:nvPr/>
        </p:nvSpPr>
        <p:spPr>
          <a:xfrm>
            <a:off x="176587" y="3476216"/>
            <a:ext cx="211137" cy="193675"/>
          </a:xfrm>
          <a:custGeom>
            <a:pathLst>
              <a:path extrusionOk="0" h="22" w="26">
                <a:moveTo>
                  <a:pt x="26" y="22"/>
                </a:moveTo>
                <a:lnTo>
                  <a:pt x="13" y="0"/>
                </a:lnTo>
                <a:lnTo>
                  <a:pt x="0" y="22"/>
                </a:lnTo>
                <a:lnTo>
                  <a:pt x="26" y="22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8"/>
          <p:cNvSpPr/>
          <p:nvPr/>
        </p:nvSpPr>
        <p:spPr>
          <a:xfrm>
            <a:off x="175794" y="3074348"/>
            <a:ext cx="193675" cy="20002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8"/>
          <p:cNvSpPr txBox="1"/>
          <p:nvPr/>
        </p:nvSpPr>
        <p:spPr>
          <a:xfrm>
            <a:off x="411245" y="3074348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Check TP and LCM module not damage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786" y="3979942"/>
            <a:ext cx="2772259" cy="304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3064" y="3979942"/>
            <a:ext cx="2503246" cy="3040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3494088" y="31913"/>
            <a:ext cx="28162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DOCUMENT AMENDMENT HISTORY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文件修改记录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" name="Google Shape;70;p14"/>
          <p:cNvGraphicFramePr/>
          <p:nvPr/>
        </p:nvGraphicFramePr>
        <p:xfrm>
          <a:off x="459180" y="7788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604850"/>
                <a:gridCol w="1241425"/>
                <a:gridCol w="4075100"/>
                <a:gridCol w="1538300"/>
                <a:gridCol w="1516050"/>
              </a:tblGrid>
              <a:tr h="396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Rev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版本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Date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修改日期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Details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修改原因及内容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Owner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作者（名字 和职位）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Approver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US" sz="1200" u="none" cap="none" strike="noStrike">
                          <a:solidFill>
                            <a:srgbClr val="8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审批（名字 和职位）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3492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03/12/2018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Initiate version </a:t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US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28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5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80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5"/>
          <p:cNvGraphicFramePr/>
          <p:nvPr/>
        </p:nvGraphicFramePr>
        <p:xfrm>
          <a:off x="0" y="47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571625"/>
                <a:gridCol w="695325"/>
                <a:gridCol w="1924050"/>
                <a:gridCol w="936625"/>
                <a:gridCol w="1531950"/>
                <a:gridCol w="703250"/>
                <a:gridCol w="469900"/>
                <a:gridCol w="682625"/>
                <a:gridCol w="779475"/>
                <a:gridCol w="757225"/>
              </a:tblGrid>
              <a:tr h="44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b="1" i="0"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Phone  Disassembly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fld id="{00000000-1234-1234-1234-123412341234}" type="slidenum"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‹#›</a:t>
                      </a:fld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7" name="Google Shape;77;p15"/>
          <p:cNvSpPr/>
          <p:nvPr/>
        </p:nvSpPr>
        <p:spPr>
          <a:xfrm>
            <a:off x="0" y="893763"/>
            <a:ext cx="10058400" cy="6411912"/>
          </a:xfrm>
          <a:prstGeom prst="rect">
            <a:avLst/>
          </a:prstGeom>
          <a:solidFill>
            <a:srgbClr val="0099CC">
              <a:alpha val="25490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554038" y="2517775"/>
            <a:ext cx="9051925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Phone Disassembly</a:t>
            </a:r>
            <a:endParaRPr sz="6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6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/>
                        <a:t>Screwdriver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grpSp>
        <p:nvGrpSpPr>
          <p:cNvPr id="84" name="Google Shape;84;p16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85" name="Google Shape;85;p16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16"/>
          <p:cNvSpPr txBox="1"/>
          <p:nvPr/>
        </p:nvSpPr>
        <p:spPr>
          <a:xfrm>
            <a:off x="352037" y="12895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the battery cover from the left bottom to take out the SIM card and T flash card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16732" y="1732265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123420" y="1330188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4" name="Google Shape;94;p16"/>
          <p:cNvGraphicFramePr/>
          <p:nvPr/>
        </p:nvGraphicFramePr>
        <p:xfrm>
          <a:off x="0" y="47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571625"/>
                <a:gridCol w="695325"/>
                <a:gridCol w="1924050"/>
                <a:gridCol w="936625"/>
                <a:gridCol w="1531950"/>
                <a:gridCol w="703250"/>
                <a:gridCol w="469900"/>
                <a:gridCol w="682625"/>
                <a:gridCol w="779475"/>
                <a:gridCol w="757225"/>
              </a:tblGrid>
              <a:tr h="441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i="0" sz="16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Disassembly battery cover &amp;battery</a:t>
                      </a:r>
                      <a:endParaRPr/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7425" marB="27425" marR="64000" marL="6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fld id="{00000000-1234-1234-1234-123412341234}" type="slidenum"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‹#›</a:t>
                      </a:fld>
                      <a:endParaRPr b="0" i="0" sz="11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850" marB="31850" marR="63675" marL="636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" name="Google Shape;95;p16"/>
          <p:cNvSpPr/>
          <p:nvPr/>
        </p:nvSpPr>
        <p:spPr>
          <a:xfrm>
            <a:off x="352037" y="1733407"/>
            <a:ext cx="3558988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Remove the battery from the right bottom</a:t>
            </a:r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37" y="2712203"/>
            <a:ext cx="2235771" cy="338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3644" y="2712202"/>
            <a:ext cx="1983784" cy="3381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2266" y="2727701"/>
            <a:ext cx="1992210" cy="338122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6"/>
          <p:cNvSpPr/>
          <p:nvPr/>
        </p:nvSpPr>
        <p:spPr>
          <a:xfrm>
            <a:off x="2650210" y="4138047"/>
            <a:ext cx="526939" cy="2944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5276377" y="4138047"/>
            <a:ext cx="526939" cy="29446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66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588934" y="5687879"/>
            <a:ext cx="573438" cy="35905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6"/>
          <p:cNvSpPr/>
          <p:nvPr/>
        </p:nvSpPr>
        <p:spPr>
          <a:xfrm>
            <a:off x="4311210" y="5390821"/>
            <a:ext cx="573438" cy="35905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369880" y="3290801"/>
            <a:ext cx="541145" cy="72326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Google Shape;108;p17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/>
                        <a:t>Screwdriver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09" name="Google Shape;109;p17"/>
          <p:cNvSpPr txBox="1"/>
          <p:nvPr/>
        </p:nvSpPr>
        <p:spPr>
          <a:xfrm>
            <a:off x="352037" y="12895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10pcs screw (M1.4*3.0) from rear housing by screwdriver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123420" y="1330188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352037" y="1739638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 Open the rear housing left side to remove rear housing from front housing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123420" y="1780300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420" y="2291638"/>
            <a:ext cx="4114746" cy="344414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545691" y="2489460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3593089" y="2491931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1463969" y="2602264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691539" y="2880104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560208" y="3314055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538035" y="5013700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442725" y="5073109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2366075" y="4174209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557233" y="3451192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3614437" y="4982704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4343" y="2299385"/>
            <a:ext cx="3834607" cy="34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Google Shape;129;p18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30" name="Google Shape;130;p18"/>
          <p:cNvSpPr txBox="1"/>
          <p:nvPr/>
        </p:nvSpPr>
        <p:spPr>
          <a:xfrm>
            <a:off x="352037" y="12895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main camera BTB connecter and fingerprint BTB connecter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23420" y="1330188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139625" y="1878375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365514" y="1866150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Remove the fingerprint holder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19" y="3153908"/>
            <a:ext cx="3498546" cy="315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86020" y="3159043"/>
            <a:ext cx="4011106" cy="310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rot="5400000">
            <a:off x="2049274" y="3979398"/>
            <a:ext cx="573438" cy="35905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/>
          <p:cNvSpPr/>
          <p:nvPr/>
        </p:nvSpPr>
        <p:spPr>
          <a:xfrm rot="5400000">
            <a:off x="1690224" y="4637060"/>
            <a:ext cx="573438" cy="35905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1366074" y="5571371"/>
            <a:ext cx="1028210" cy="46624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18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140" name="Google Shape;140;p18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18"/>
          <p:cNvSpPr/>
          <p:nvPr/>
        </p:nvSpPr>
        <p:spPr>
          <a:xfrm>
            <a:off x="125338" y="2456198"/>
            <a:ext cx="193675" cy="20002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352036" y="2429465"/>
            <a:ext cx="764508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 Checking BTB connecter of camera and fingerprint and make sure it no damage before reuse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" name="Google Shape;152;p19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53" name="Google Shape;153;p19"/>
          <p:cNvSpPr txBox="1"/>
          <p:nvPr/>
        </p:nvSpPr>
        <p:spPr>
          <a:xfrm>
            <a:off x="352037" y="12895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LCM FPC BTB connecter 、main FPC BTB connecter and RF cable connecter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/>
          <p:nvPr/>
        </p:nvSpPr>
        <p:spPr>
          <a:xfrm>
            <a:off x="123420" y="1330188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037" y="1967047"/>
            <a:ext cx="4354954" cy="241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12244" y="4566753"/>
            <a:ext cx="4552232" cy="245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/>
          <p:nvPr/>
        </p:nvSpPr>
        <p:spPr>
          <a:xfrm>
            <a:off x="3747426" y="2959584"/>
            <a:ext cx="463627" cy="40697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2679280" y="3114201"/>
            <a:ext cx="823673" cy="40697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/>
          <p:nvPr/>
        </p:nvSpPr>
        <p:spPr>
          <a:xfrm>
            <a:off x="954237" y="3114201"/>
            <a:ext cx="823673" cy="406972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161" name="Google Shape;161;p19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" name="Google Shape;171;p20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/>
                        <a:t>Screwdriver</a:t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72" name="Google Shape;172;p20"/>
          <p:cNvSpPr txBox="1"/>
          <p:nvPr/>
        </p:nvSpPr>
        <p:spPr>
          <a:xfrm>
            <a:off x="352037" y="1289526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Release 2pcs screw (M1.4*2.3) from PCBA with screwdriver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123420" y="1330188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0"/>
          <p:cNvSpPr txBox="1"/>
          <p:nvPr/>
        </p:nvSpPr>
        <p:spPr>
          <a:xfrm>
            <a:off x="352037" y="1851359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 Remove the PCBA from front housing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123420" y="1892021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0"/>
          <p:cNvSpPr txBox="1"/>
          <p:nvPr/>
        </p:nvSpPr>
        <p:spPr>
          <a:xfrm>
            <a:off x="352037" y="2413192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  Release front camera BTB connecter and remove it from PCBA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123420" y="2453854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808" y="2882177"/>
            <a:ext cx="2223824" cy="195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7762" y="3258030"/>
            <a:ext cx="4512239" cy="290056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2143516" y="4233321"/>
            <a:ext cx="322955" cy="33431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421303" y="3258030"/>
            <a:ext cx="294468" cy="371959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8800" y="5078369"/>
            <a:ext cx="2247832" cy="200538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0"/>
          <p:cNvSpPr/>
          <p:nvPr/>
        </p:nvSpPr>
        <p:spPr>
          <a:xfrm>
            <a:off x="630593" y="5334277"/>
            <a:ext cx="452250" cy="305925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20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185" name="Google Shape;185;p20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" name="Google Shape;195;p21"/>
          <p:cNvGraphicFramePr/>
          <p:nvPr/>
        </p:nvGraphicFramePr>
        <p:xfrm>
          <a:off x="8108950" y="1008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{B69F8361-EFDC-4D9E-9513-18FAC8E012CA}</a:tableStyleId>
              </a:tblPr>
              <a:tblGrid>
                <a:gridCol w="1219875"/>
                <a:gridCol w="154900"/>
                <a:gridCol w="511175"/>
              </a:tblGrid>
              <a:tr h="3460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</a:t>
                      </a:r>
                      <a:endParaRPr/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57467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0" i="0" sz="18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55600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List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397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 / Part #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</a:tr>
              <a:tr h="2905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73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88925"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Tools/ Equipment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  <a:tc hMerge="1"/>
              </a:tr>
              <a:tr h="282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Description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b="1" i="0" lang="en-US" sz="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/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C0C0"/>
                    </a:solidFill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ESD wrist strap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0" lang="en-US"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tweezers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04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b="0" sz="9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8100" marB="28100" marR="57900" marL="579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  <p:sp>
        <p:nvSpPr>
          <p:cNvPr id="196" name="Google Shape;196;p21"/>
          <p:cNvSpPr txBox="1"/>
          <p:nvPr/>
        </p:nvSpPr>
        <p:spPr>
          <a:xfrm>
            <a:off x="406627" y="1114380"/>
            <a:ext cx="75816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    Remove motor、speaker 、side key FPC and sub-Mic rubber from front housing with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tweezers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178011" y="1155042"/>
            <a:ext cx="179388" cy="190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163724" y="1782511"/>
            <a:ext cx="193675" cy="200025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406628" y="1728634"/>
            <a:ext cx="726796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    Checking the speaker  and make sure vibrating diaphragm no damage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012" y="2419505"/>
            <a:ext cx="3619074" cy="34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0610" y="2419505"/>
            <a:ext cx="3947703" cy="347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/>
          <p:nvPr/>
        </p:nvSpPr>
        <p:spPr>
          <a:xfrm>
            <a:off x="761732" y="3681664"/>
            <a:ext cx="1018941" cy="67376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2020186" y="3025292"/>
            <a:ext cx="1018941" cy="673768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1629224" y="2755289"/>
            <a:ext cx="390962" cy="431697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239912" y="3822028"/>
            <a:ext cx="509471" cy="185687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1"/>
          <p:cNvGrpSpPr/>
          <p:nvPr/>
        </p:nvGrpSpPr>
        <p:grpSpPr>
          <a:xfrm>
            <a:off x="8139113" y="1470025"/>
            <a:ext cx="1785937" cy="409575"/>
            <a:chOff x="3372" y="891"/>
            <a:chExt cx="1125" cy="258"/>
          </a:xfrm>
        </p:grpSpPr>
        <p:sp>
          <p:nvSpPr>
            <p:cNvPr id="207" name="Google Shape;207;p21"/>
            <p:cNvSpPr/>
            <p:nvPr/>
          </p:nvSpPr>
          <p:spPr>
            <a:xfrm>
              <a:off x="3372" y="1045"/>
              <a:ext cx="388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Attention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3507" y="893"/>
              <a:ext cx="133" cy="122"/>
            </a:xfrm>
            <a:custGeom>
              <a:pathLst>
                <a:path extrusionOk="0" h="22" w="26">
                  <a:moveTo>
                    <a:pt x="26" y="22"/>
                  </a:moveTo>
                  <a:lnTo>
                    <a:pt x="13" y="0"/>
                  </a:lnTo>
                  <a:lnTo>
                    <a:pt x="0" y="22"/>
                  </a:lnTo>
                  <a:lnTo>
                    <a:pt x="26" y="22"/>
                  </a:lnTo>
                  <a:close/>
                </a:path>
              </a:pathLst>
            </a:custGeom>
            <a:solidFill>
              <a:srgbClr val="FF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3865" y="895"/>
              <a:ext cx="110" cy="120"/>
            </a:xfrm>
            <a:prstGeom prst="rect">
              <a:avLst/>
            </a:prstGeom>
            <a:solidFill>
              <a:srgbClr val="0000FF"/>
            </a:solidFill>
            <a:ln cap="flat" cmpd="sng" w="9525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 txBox="1"/>
            <p:nvPr/>
          </p:nvSpPr>
          <p:spPr>
            <a:xfrm>
              <a:off x="3730" y="1026"/>
              <a:ext cx="429" cy="1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1825" lIns="63675" spcFirstLastPara="1" rIns="63675" wrap="square" tIns="31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Operation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4087" y="1046"/>
              <a:ext cx="410" cy="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9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Verification</a:t>
              </a:r>
              <a:endParaRPr b="1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216" y="891"/>
              <a:ext cx="122" cy="126"/>
            </a:xfrm>
            <a:prstGeom prst="ellipse">
              <a:avLst/>
            </a:prstGeom>
            <a:solidFill>
              <a:srgbClr val="FFFF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