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91" r:id="rId3"/>
    <p:sldId id="292" r:id="rId4"/>
    <p:sldId id="288" r:id="rId5"/>
    <p:sldId id="287" r:id="rId6"/>
    <p:sldId id="290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7C"/>
    <a:srgbClr val="B376FF"/>
    <a:srgbClr val="FF92FA"/>
    <a:srgbClr val="CC9C7C"/>
    <a:srgbClr val="FFE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9" autoAdjust="0"/>
    <p:restoredTop sz="99878" autoAdjust="0"/>
  </p:normalViewPr>
  <p:slideViewPr>
    <p:cSldViewPr snapToGrid="0" snapToObjects="1">
      <p:cViewPr>
        <p:scale>
          <a:sx n="150" d="100"/>
          <a:sy n="150" d="100"/>
        </p:scale>
        <p:origin x="-1960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2714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-Cor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2280150"/>
            <a:ext cx="6611999" cy="346799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705" y="2070761"/>
            <a:ext cx="765599" cy="76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-Periwink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8" y="2075815"/>
            <a:ext cx="765899" cy="7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524000" y="2280150"/>
            <a:ext cx="6611999" cy="346799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al Divider-Perwink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7" y="0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accent3"/>
              </a:buClr>
              <a:buSzPct val="100000"/>
              <a:buFont typeface="Open Sans"/>
              <a:buNone/>
              <a:defRPr sz="3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Perwink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41325" y="218146"/>
            <a:ext cx="77445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marL="0" marR="0" indent="0" algn="l" rtl="0">
              <a:spcBef>
                <a:spcPts val="0"/>
              </a:spcBef>
              <a:buClr>
                <a:srgbClr val="6A83F9"/>
              </a:buClr>
              <a:buSzPct val="100000"/>
              <a:buFont typeface="Open Sans"/>
              <a:buNone/>
              <a:defRPr sz="2200">
                <a:solidFill>
                  <a:srgbClr val="6A83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41325" y="959316"/>
            <a:ext cx="7744799" cy="28992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-Orange Pee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8" y="2075815"/>
            <a:ext cx="765899" cy="7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524000" y="2280150"/>
            <a:ext cx="6611999" cy="346799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Orange Pee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41325" y="218146"/>
            <a:ext cx="77445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marL="0" marR="0" indent="0" algn="l" rtl="0">
              <a:spcBef>
                <a:spcPts val="0"/>
              </a:spcBef>
              <a:buClr>
                <a:schemeClr val="accent4"/>
              </a:buClr>
              <a:buSzPct val="100000"/>
              <a:buFont typeface="Open Sans"/>
              <a:buNone/>
              <a:defRPr sz="22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41325" y="959316"/>
            <a:ext cx="7744799" cy="28992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-Raspberr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8" y="2075815"/>
            <a:ext cx="765899" cy="7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524000" y="2280150"/>
            <a:ext cx="6611999" cy="346799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al Divider-Raspberr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81000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al Divider-Raspberr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accent5"/>
              </a:buClr>
              <a:buSzPct val="100000"/>
              <a:buFont typeface="Open Sans"/>
              <a:buNone/>
              <a:defRPr sz="3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Raspberr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441325" y="218146"/>
            <a:ext cx="77445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marL="0" marR="0" indent="0" algn="l" rtl="0">
              <a:spcBef>
                <a:spcPts val="0"/>
              </a:spcBef>
              <a:buClr>
                <a:srgbClr val="FF008B"/>
              </a:buClr>
              <a:buSzPct val="100000"/>
              <a:buFont typeface="Open Sans"/>
              <a:buNone/>
              <a:defRPr sz="2200">
                <a:solidFill>
                  <a:srgbClr val="FF00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41325" y="959316"/>
            <a:ext cx="7744799" cy="28992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al Divider-Cor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0" y="-374255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al Divider-Cor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accent2"/>
              </a:buClr>
              <a:buSzPct val="100000"/>
              <a:buFont typeface="Open Sans"/>
              <a:buNone/>
              <a:defRPr sz="3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Cor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441325" y="226900"/>
            <a:ext cx="7320000" cy="621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4F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441325" y="946875"/>
            <a:ext cx="7320000" cy="37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41325" y="218146"/>
            <a:ext cx="77445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marL="0" marR="0" indent="0" algn="l" rtl="0">
              <a:spcBef>
                <a:spcPts val="0"/>
              </a:spcBef>
              <a:buClr>
                <a:srgbClr val="FF4F4F"/>
              </a:buClr>
              <a:buSzPct val="100000"/>
              <a:buFont typeface="Open Sans"/>
              <a:buNone/>
              <a:defRPr sz="2200">
                <a:solidFill>
                  <a:srgbClr val="FF4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41325" y="959316"/>
            <a:ext cx="7744799" cy="28992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-Turquois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8" y="2076053"/>
            <a:ext cx="765599" cy="7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524000" y="2280150"/>
            <a:ext cx="6611999" cy="346799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al Divder-Turquois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5" y="-375962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-105833" y="-539750"/>
            <a:ext cx="115499" cy="307800"/>
          </a:xfrm>
          <a:prstGeom prst="rect">
            <a:avLst/>
          </a:prstGeom>
          <a:noFill/>
          <a:ln>
            <a:noFill/>
          </a:ln>
        </p:spPr>
        <p:txBody>
          <a:bodyPr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al Divider-Turquois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SzPct val="100000"/>
              <a:buFont typeface="Open Sans"/>
              <a:buNone/>
              <a:defRPr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Turquois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441325" y="218146"/>
            <a:ext cx="77445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SzPct val="100000"/>
              <a:buFont typeface="Open Sans"/>
              <a:buNone/>
              <a:defRPr sz="2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41325" y="959316"/>
            <a:ext cx="7744799" cy="28992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al Divider-Perwink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4255"/>
            <a:ext cx="9141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370541" y="1820005"/>
            <a:ext cx="6424200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900"/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4761156"/>
            <a:ext cx="9144000" cy="382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57150" tIns="28575" rIns="57150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21840" y="4759949"/>
            <a:ext cx="335400" cy="4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/>
        </p:nvSpPr>
        <p:spPr>
          <a:xfrm>
            <a:off x="5312832" y="5048250"/>
            <a:ext cx="115499" cy="307800"/>
          </a:xfrm>
          <a:prstGeom prst="rect">
            <a:avLst/>
          </a:prstGeom>
          <a:noFill/>
          <a:ln>
            <a:noFill/>
          </a:ln>
        </p:spPr>
        <p:txBody>
          <a:bodyPr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8588375" y="4807148"/>
            <a:ext cx="349200" cy="273900"/>
          </a:xfrm>
          <a:prstGeom prst="rect">
            <a:avLst/>
          </a:prstGeom>
          <a:noFill/>
          <a:ln>
            <a:noFill/>
          </a:ln>
        </p:spPr>
        <p:txBody>
          <a:bodyPr lIns="57150" tIns="28575" rIns="57150" bIns="28575" anchor="ctr" anchorCtr="0">
            <a:noAutofit/>
          </a:bodyPr>
          <a:lstStyle/>
          <a:p>
            <a:pPr marL="3048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" sz="900"/>
              <a:t> </a:t>
            </a:r>
          </a:p>
        </p:txBody>
      </p:sp>
      <p:sp>
        <p:nvSpPr>
          <p:cNvPr id="9" name="Shape 9"/>
          <p:cNvSpPr txBox="1"/>
          <p:nvPr/>
        </p:nvSpPr>
        <p:spPr>
          <a:xfrm>
            <a:off x="7093174" y="4807148"/>
            <a:ext cx="1844399" cy="273900"/>
          </a:xfrm>
          <a:prstGeom prst="rect">
            <a:avLst/>
          </a:prstGeom>
          <a:noFill/>
          <a:ln>
            <a:noFill/>
          </a:ln>
        </p:spPr>
        <p:txBody>
          <a:bodyPr lIns="57150" tIns="28575" rIns="57150" bIns="28575" anchor="ctr" anchorCtr="0">
            <a:noAutofit/>
          </a:bodyPr>
          <a:lstStyle/>
          <a:p>
            <a:pPr marL="3048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Bounce</a:t>
            </a:r>
            <a:r>
              <a:rPr lang="en-US" sz="600" baseline="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Service DLN Lens Replacement</a:t>
            </a:r>
            <a:endParaRPr lang="en-US" sz="6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48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V2.0 (May-21-2015)</a:t>
            </a:r>
            <a:endParaRPr lang="en" sz="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441325" y="480695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81625" tIns="40825" rIns="81625" bIns="40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ct val="25000"/>
              <a:buFont typeface="Arial"/>
              <a:buNone/>
            </a:pPr>
            <a:r>
              <a:rPr lang="en" sz="600" b="0" i="0" u="none" strike="noStrike" cap="none" baseline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MOTOROLA CONFIDENTIAL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0" y="2099734"/>
            <a:ext cx="6611999" cy="643466"/>
          </a:xfrm>
          <a:prstGeom prst="rect">
            <a:avLst/>
          </a:prstGeom>
        </p:spPr>
        <p:txBody>
          <a:bodyPr lIns="57150" tIns="57150" rIns="57150" bIns="5715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Bounce Shatterproof Liner Replacement in Service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Version: 2.0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372533" y="218146"/>
            <a:ext cx="7813292" cy="579600"/>
          </a:xfrm>
          <a:prstGeom prst="rect">
            <a:avLst/>
          </a:prstGeom>
        </p:spPr>
        <p:txBody>
          <a:bodyPr lIns="57150" tIns="57150" rIns="57150" bIns="571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Shattershield</a:t>
            </a:r>
            <a:r>
              <a:rPr lang="en-US" baseline="30000" dirty="0" smtClean="0"/>
              <a:t>TM</a:t>
            </a:r>
            <a:endParaRPr lang="en" baseline="30000" dirty="0"/>
          </a:p>
        </p:txBody>
      </p:sp>
      <p:pic>
        <p:nvPicPr>
          <p:cNvPr id="62" name="image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9225" y="1581423"/>
            <a:ext cx="6698615" cy="3031490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28083" y="750942"/>
            <a:ext cx="547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“World’s first shatterproof display, guaranteed not to crack or shatter”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Duration … 4 </a:t>
            </a:r>
            <a:r>
              <a:rPr lang="en-US" sz="1200" dirty="0" smtClean="0">
                <a:latin typeface="+mn-lt"/>
              </a:rPr>
              <a:t>years on display and lens, </a:t>
            </a:r>
            <a:r>
              <a:rPr lang="en-US" sz="1200" dirty="0" smtClean="0">
                <a:latin typeface="+mn-lt"/>
              </a:rPr>
              <a:t>original owner with proof of purchase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17084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372533" y="218146"/>
            <a:ext cx="7813292" cy="579600"/>
          </a:xfrm>
          <a:prstGeom prst="rect">
            <a:avLst/>
          </a:prstGeom>
        </p:spPr>
        <p:txBody>
          <a:bodyPr lIns="57150" tIns="57150" rIns="57150" bIns="571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DLN Replacement Liner</a:t>
            </a:r>
            <a:endParaRPr lang="en" dirty="0"/>
          </a:p>
        </p:txBody>
      </p:sp>
      <p:pic>
        <p:nvPicPr>
          <p:cNvPr id="72" name="image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6650" y="1187450"/>
            <a:ext cx="6398260" cy="22212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94513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372533" y="218146"/>
            <a:ext cx="7813292" cy="579600"/>
          </a:xfrm>
          <a:prstGeom prst="rect">
            <a:avLst/>
          </a:prstGeom>
        </p:spPr>
        <p:txBody>
          <a:bodyPr lIns="57150" tIns="57150" rIns="57150" bIns="571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Replacement Options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4049185" y="566681"/>
            <a:ext cx="1129029" cy="475776"/>
          </a:xfrm>
          <a:prstGeom prst="rect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Consumer</a:t>
            </a:r>
            <a:endParaRPr lang="en-US" sz="1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07564" y="1049280"/>
            <a:ext cx="0" cy="332952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1077" y="1379748"/>
            <a:ext cx="1129029" cy="475776"/>
          </a:xfrm>
          <a:prstGeom prst="rect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</a:t>
            </a:r>
            <a:r>
              <a:rPr lang="en-US" sz="1200" dirty="0" smtClean="0"/>
              <a:t>otorola.com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81186" y="2876660"/>
            <a:ext cx="781051" cy="497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#1: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Self Serve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0354" y="2882195"/>
            <a:ext cx="781051" cy="497897"/>
          </a:xfrm>
          <a:prstGeom prst="rect">
            <a:avLst/>
          </a:prstGeom>
          <a:solidFill>
            <a:srgbClr val="B37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#2: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Retail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6978" y="2882195"/>
            <a:ext cx="781051" cy="497897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#3: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MASC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904665" y="2046497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72137" y="2685687"/>
            <a:ext cx="1886373" cy="9766"/>
          </a:xfrm>
          <a:prstGeom prst="line">
            <a:avLst/>
          </a:prstGeom>
          <a:ln w="12700">
            <a:solidFill>
              <a:schemeClr val="accent6"/>
            </a:solidFill>
            <a:tailEnd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049185" y="1384356"/>
            <a:ext cx="1129029" cy="475776"/>
          </a:xfrm>
          <a:prstGeom prst="rect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Motorola</a:t>
            </a:r>
          </a:p>
          <a:p>
            <a:pPr algn="ctr"/>
            <a:r>
              <a:rPr lang="en-US" sz="1000" dirty="0" smtClean="0"/>
              <a:t>Call Center</a:t>
            </a:r>
            <a:endParaRPr lang="en-US" sz="10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529506" y="185917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604388" y="185917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Diamond 63"/>
          <p:cNvSpPr/>
          <p:nvPr/>
        </p:nvSpPr>
        <p:spPr>
          <a:xfrm>
            <a:off x="904665" y="2046497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29506" y="1855523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2137" y="268568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458510" y="2695453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529932" y="2615300"/>
            <a:ext cx="0" cy="276083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526756" y="1200446"/>
            <a:ext cx="6123978" cy="1"/>
          </a:xfrm>
          <a:prstGeom prst="line">
            <a:avLst/>
          </a:prstGeom>
          <a:ln w="12700">
            <a:solidFill>
              <a:schemeClr val="accent6"/>
            </a:solidFill>
            <a:tailEnd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533956" y="120044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650734" y="120044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120780" y="3571066"/>
            <a:ext cx="781051" cy="1125838"/>
          </a:xfrm>
          <a:prstGeom prst="rect">
            <a:avLst/>
          </a:prstGeom>
          <a:solidFill>
            <a:srgbClr val="B37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Provide list of retails supporting this service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1526756" y="3380092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81186" y="3565531"/>
            <a:ext cx="781051" cy="1125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Direct to URL to order self serve kit (Need process flow)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64308" y="3374557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051052" y="3571066"/>
            <a:ext cx="781051" cy="1125838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 smtClean="0">
                <a:solidFill>
                  <a:srgbClr val="000000"/>
                </a:solidFill>
              </a:rPr>
              <a:t>Refer to </a:t>
            </a:r>
            <a:r>
              <a:rPr lang="en-US" sz="750" b="1" i="1" dirty="0" smtClean="0">
                <a:solidFill>
                  <a:srgbClr val="FF6600"/>
                </a:solidFill>
              </a:rPr>
              <a:t>Replacement at MASC (Mail-in) Flow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458510" y="3381275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58818" y="2880313"/>
            <a:ext cx="781051" cy="497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#1: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Self Serve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97986" y="2885848"/>
            <a:ext cx="781051" cy="497897"/>
          </a:xfrm>
          <a:prstGeom prst="rect">
            <a:avLst/>
          </a:prstGeom>
          <a:solidFill>
            <a:srgbClr val="B37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#2: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Retail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34610" y="2885848"/>
            <a:ext cx="781051" cy="497897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#3: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MASC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3982297" y="2050150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649769" y="2689340"/>
            <a:ext cx="1886373" cy="9766"/>
          </a:xfrm>
          <a:prstGeom prst="line">
            <a:avLst/>
          </a:prstGeom>
          <a:ln w="12700">
            <a:solidFill>
              <a:schemeClr val="accent6"/>
            </a:solidFill>
            <a:tailEnd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iamond 49"/>
          <p:cNvSpPr/>
          <p:nvPr/>
        </p:nvSpPr>
        <p:spPr>
          <a:xfrm>
            <a:off x="3982297" y="2050150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49769" y="2689339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36142" y="2699106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07564" y="2618953"/>
            <a:ext cx="0" cy="276083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98412" y="3574719"/>
            <a:ext cx="781051" cy="1125838"/>
          </a:xfrm>
          <a:prstGeom prst="rect">
            <a:avLst/>
          </a:prstGeom>
          <a:solidFill>
            <a:srgbClr val="B37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Provide list of retails supporting this service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604388" y="3383745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258818" y="3569184"/>
            <a:ext cx="781051" cy="1125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Order self serve kit for consumer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641940" y="3378210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128684" y="3574719"/>
            <a:ext cx="781051" cy="1125838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rgbClr val="000000"/>
                </a:solidFill>
              </a:rPr>
              <a:t>Refer to </a:t>
            </a:r>
            <a:r>
              <a:rPr lang="en-US" sz="750" b="1" i="1" dirty="0">
                <a:solidFill>
                  <a:srgbClr val="FF6600"/>
                </a:solidFill>
              </a:rPr>
              <a:t>Replacement at MASC (Mail</a:t>
            </a:r>
            <a:r>
              <a:rPr lang="en-US" sz="750" b="1" i="1" dirty="0" smtClean="0">
                <a:solidFill>
                  <a:srgbClr val="FF6600"/>
                </a:solidFill>
              </a:rPr>
              <a:t>-in</a:t>
            </a:r>
            <a:r>
              <a:rPr lang="en-US" sz="750" b="1" i="1" dirty="0">
                <a:solidFill>
                  <a:srgbClr val="FF6600"/>
                </a:solidFill>
              </a:rPr>
              <a:t>) Flow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536142" y="3384928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100400" y="1393544"/>
            <a:ext cx="1129029" cy="475776"/>
          </a:xfrm>
          <a:prstGeom prst="rect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Motorola</a:t>
            </a:r>
          </a:p>
          <a:p>
            <a:pPr algn="ctr"/>
            <a:r>
              <a:rPr lang="en-US" sz="1000" dirty="0" smtClean="0"/>
              <a:t>Walk-in Service Center</a:t>
            </a:r>
            <a:endParaRPr lang="en-US" sz="1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655603" y="1868364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812533" y="2883378"/>
            <a:ext cx="781051" cy="497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#1: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Self Serve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19099" y="2882195"/>
            <a:ext cx="781051" cy="497897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Option #2: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MASC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6" name="Diamond 95"/>
          <p:cNvSpPr/>
          <p:nvPr/>
        </p:nvSpPr>
        <p:spPr>
          <a:xfrm>
            <a:off x="7033512" y="2059338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7195655" y="2708294"/>
            <a:ext cx="913970" cy="1"/>
          </a:xfrm>
          <a:prstGeom prst="line">
            <a:avLst/>
          </a:prstGeom>
          <a:ln w="12700">
            <a:solidFill>
              <a:schemeClr val="accent6"/>
            </a:solidFill>
            <a:tailEnd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Diamond 97"/>
          <p:cNvSpPr/>
          <p:nvPr/>
        </p:nvSpPr>
        <p:spPr>
          <a:xfrm>
            <a:off x="7033512" y="2059338"/>
            <a:ext cx="1249681" cy="565150"/>
          </a:xfrm>
          <a:prstGeom prst="diamond">
            <a:avLst/>
          </a:prstGeom>
          <a:solidFill>
            <a:srgbClr val="3366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Options?</a:t>
            </a:r>
            <a:endParaRPr lang="en-US" sz="10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7203059" y="2702171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8109625" y="2708294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719099" y="3571066"/>
            <a:ext cx="781051" cy="1125838"/>
          </a:xfrm>
          <a:prstGeom prst="rect">
            <a:avLst/>
          </a:prstGeom>
          <a:solidFill>
            <a:srgbClr val="FBFF7C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rgbClr val="000000"/>
                </a:solidFill>
              </a:rPr>
              <a:t>Refer to </a:t>
            </a:r>
            <a:r>
              <a:rPr lang="en-US" sz="750" b="1" i="1" dirty="0">
                <a:solidFill>
                  <a:srgbClr val="FF6600"/>
                </a:solidFill>
              </a:rPr>
              <a:t>Replacement at MASC </a:t>
            </a:r>
            <a:r>
              <a:rPr lang="en-US" sz="750" b="1" i="1" dirty="0" smtClean="0">
                <a:solidFill>
                  <a:srgbClr val="FF6600"/>
                </a:solidFill>
              </a:rPr>
              <a:t>(Walk-in</a:t>
            </a:r>
            <a:r>
              <a:rPr lang="en-US" sz="750" b="1" i="1" dirty="0">
                <a:solidFill>
                  <a:srgbClr val="FF6600"/>
                </a:solidFill>
              </a:rPr>
              <a:t>) Flow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812533" y="3572249"/>
            <a:ext cx="781051" cy="1125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Direct consumer to order self serve kit online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7195655" y="3381275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109625" y="3381275"/>
            <a:ext cx="0" cy="19097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650734" y="2624488"/>
            <a:ext cx="0" cy="83806"/>
          </a:xfrm>
          <a:prstGeom prst="line">
            <a:avLst/>
          </a:prstGeom>
          <a:ln w="12700">
            <a:solidFill>
              <a:schemeClr val="accent6"/>
            </a:solidFill>
            <a:tailEnd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012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-626860" y="-1293154"/>
            <a:ext cx="7813292" cy="579600"/>
          </a:xfrm>
          <a:prstGeom prst="rect">
            <a:avLst/>
          </a:prstGeom>
        </p:spPr>
        <p:txBody>
          <a:bodyPr lIns="57150" tIns="57150" rIns="57150" bIns="571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Option #3 Service Center (Mail-in)</a:t>
            </a:r>
            <a:endParaRPr lang="en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23250"/>
              </p:ext>
            </p:extLst>
          </p:nvPr>
        </p:nvGraphicFramePr>
        <p:xfrm>
          <a:off x="101601" y="675334"/>
          <a:ext cx="8932332" cy="4068116"/>
        </p:xfrm>
        <a:graphic>
          <a:graphicData uri="http://schemas.openxmlformats.org/drawingml/2006/table">
            <a:tbl>
              <a:tblPr firstRow="1" bandRow="1"/>
              <a:tblGrid>
                <a:gridCol w="1708149"/>
                <a:gridCol w="7224183"/>
              </a:tblGrid>
              <a:tr h="96211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Consumer</a:t>
                      </a:r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95970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Customer Interface</a:t>
                      </a:r>
                    </a:p>
                    <a:p>
                      <a:pPr algn="ctr"/>
                      <a:endParaRPr lang="en-US" sz="1000" b="1" baseline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accent6"/>
                          </a:solidFill>
                        </a:rPr>
                        <a:t>(motorola.com</a:t>
                      </a:r>
                    </a:p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accent6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accent6"/>
                          </a:solidFill>
                        </a:rPr>
                        <a:t>Motorola Call Center)</a:t>
                      </a:r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21463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MASC</a:t>
                      </a:r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873330" y="1684503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Send Pre-paid Label to Consumer</a:t>
            </a:r>
            <a:endParaRPr lang="en-US" sz="900" dirty="0"/>
          </a:p>
        </p:txBody>
      </p:sp>
      <p:sp>
        <p:nvSpPr>
          <p:cNvPr id="27" name="Rectangle 26"/>
          <p:cNvSpPr/>
          <p:nvPr/>
        </p:nvSpPr>
        <p:spPr>
          <a:xfrm>
            <a:off x="2904721" y="717032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Mail Device to Service Center</a:t>
            </a:r>
            <a:endParaRPr lang="en-US" sz="900" dirty="0"/>
          </a:p>
        </p:txBody>
      </p:sp>
      <p:sp>
        <p:nvSpPr>
          <p:cNvPr id="30" name="Rectangle 29"/>
          <p:cNvSpPr/>
          <p:nvPr/>
        </p:nvSpPr>
        <p:spPr>
          <a:xfrm>
            <a:off x="5173741" y="4051127"/>
            <a:ext cx="795528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Replace DLN Lens</a:t>
            </a:r>
            <a:endParaRPr lang="en-US" sz="900" dirty="0"/>
          </a:p>
        </p:txBody>
      </p:sp>
      <p:sp>
        <p:nvSpPr>
          <p:cNvPr id="31" name="Rectangle 30"/>
          <p:cNvSpPr/>
          <p:nvPr/>
        </p:nvSpPr>
        <p:spPr>
          <a:xfrm>
            <a:off x="6189887" y="4051127"/>
            <a:ext cx="794634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Mail Device back to Consumer</a:t>
            </a:r>
            <a:endParaRPr lang="en-US" sz="900" dirty="0"/>
          </a:p>
        </p:txBody>
      </p:sp>
      <p:sp>
        <p:nvSpPr>
          <p:cNvPr id="33" name="Rectangle 32"/>
          <p:cNvSpPr/>
          <p:nvPr/>
        </p:nvSpPr>
        <p:spPr>
          <a:xfrm>
            <a:off x="7243594" y="717280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Receive Device</a:t>
            </a:r>
            <a:endParaRPr lang="en-US" sz="900" dirty="0"/>
          </a:p>
        </p:txBody>
      </p:sp>
      <p:sp>
        <p:nvSpPr>
          <p:cNvPr id="35" name="Rectangle 34"/>
          <p:cNvSpPr/>
          <p:nvPr/>
        </p:nvSpPr>
        <p:spPr>
          <a:xfrm>
            <a:off x="5179967" y="2959475"/>
            <a:ext cx="795528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Repair</a:t>
            </a:r>
            <a:endParaRPr lang="en-US" sz="900" dirty="0"/>
          </a:p>
        </p:txBody>
      </p:sp>
      <p:cxnSp>
        <p:nvCxnSpPr>
          <p:cNvPr id="241" name="Straight Connector 240"/>
          <p:cNvCxnSpPr/>
          <p:nvPr/>
        </p:nvCxnSpPr>
        <p:spPr>
          <a:xfrm flipV="1">
            <a:off x="2259899" y="1151620"/>
            <a:ext cx="0" cy="53204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300564" y="3176086"/>
            <a:ext cx="61130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0" idx="0"/>
          </p:cNvCxnSpPr>
          <p:nvPr/>
        </p:nvCxnSpPr>
        <p:spPr>
          <a:xfrm>
            <a:off x="5571505" y="3407531"/>
            <a:ext cx="0" cy="643596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87225" y="1136001"/>
            <a:ext cx="0" cy="2915126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Diamond 114"/>
          <p:cNvSpPr/>
          <p:nvPr/>
        </p:nvSpPr>
        <p:spPr>
          <a:xfrm>
            <a:off x="3916487" y="2740116"/>
            <a:ext cx="1027765" cy="868680"/>
          </a:xfrm>
          <a:prstGeom prst="diamond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In Warranty?</a:t>
            </a:r>
            <a:endParaRPr lang="en-US" sz="600" dirty="0"/>
          </a:p>
        </p:txBody>
      </p:sp>
      <p:cxnSp>
        <p:nvCxnSpPr>
          <p:cNvPr id="117" name="Straight Arrow Connector 116"/>
          <p:cNvCxnSpPr>
            <a:stCxn id="68" idx="2"/>
            <a:endCxn id="35" idx="0"/>
          </p:cNvCxnSpPr>
          <p:nvPr/>
        </p:nvCxnSpPr>
        <p:spPr>
          <a:xfrm>
            <a:off x="5564755" y="1570341"/>
            <a:ext cx="12976" cy="138913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824181" y="2907672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Yes</a:t>
            </a:r>
            <a:endParaRPr 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075037" y="2626013"/>
            <a:ext cx="33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564755" y="1683915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Yes</a:t>
            </a:r>
            <a:endParaRPr lang="en-US" sz="900" dirty="0"/>
          </a:p>
        </p:txBody>
      </p:sp>
      <p:cxnSp>
        <p:nvCxnSpPr>
          <p:cNvPr id="45" name="Straight Arrow Connector 44"/>
          <p:cNvCxnSpPr>
            <a:endCxn id="68" idx="1"/>
          </p:cNvCxnSpPr>
          <p:nvPr/>
        </p:nvCxnSpPr>
        <p:spPr>
          <a:xfrm>
            <a:off x="4415878" y="1135326"/>
            <a:ext cx="634994" cy="675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8" idx="3"/>
          </p:cNvCxnSpPr>
          <p:nvPr/>
        </p:nvCxnSpPr>
        <p:spPr>
          <a:xfrm flipH="1">
            <a:off x="6078637" y="1136001"/>
            <a:ext cx="5085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640627" y="1578024"/>
            <a:ext cx="6750" cy="2696883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68351" y="896185"/>
            <a:ext cx="33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68" name="Diamond 67"/>
          <p:cNvSpPr/>
          <p:nvPr/>
        </p:nvSpPr>
        <p:spPr>
          <a:xfrm>
            <a:off x="5050872" y="701661"/>
            <a:ext cx="1027765" cy="868680"/>
          </a:xfrm>
          <a:prstGeom prst="diamond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Repair?</a:t>
            </a:r>
            <a:endParaRPr lang="en-US" sz="800" dirty="0"/>
          </a:p>
        </p:txBody>
      </p:sp>
      <p:sp>
        <p:nvSpPr>
          <p:cNvPr id="69" name="Rectangle 68"/>
          <p:cNvSpPr/>
          <p:nvPr/>
        </p:nvSpPr>
        <p:spPr>
          <a:xfrm>
            <a:off x="4026750" y="1683667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Contact Consumer</a:t>
            </a:r>
            <a:endParaRPr lang="en-US" sz="9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424514" y="1135326"/>
            <a:ext cx="0" cy="54834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9" idx="2"/>
          </p:cNvCxnSpPr>
          <p:nvPr/>
        </p:nvCxnSpPr>
        <p:spPr>
          <a:xfrm flipV="1">
            <a:off x="4424514" y="2552347"/>
            <a:ext cx="0" cy="18777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259899" y="1151620"/>
            <a:ext cx="63853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945146" y="3176086"/>
            <a:ext cx="22957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960315" y="4281753"/>
            <a:ext cx="22957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6990907" y="4274907"/>
            <a:ext cx="656470" cy="684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Shape 226"/>
          <p:cNvSpPr txBox="1">
            <a:spLocks/>
          </p:cNvSpPr>
          <p:nvPr/>
        </p:nvSpPr>
        <p:spPr>
          <a:xfrm>
            <a:off x="372533" y="218146"/>
            <a:ext cx="7813292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Open Sans"/>
              <a:buNone/>
              <a:defRPr sz="22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r>
              <a:rPr lang="en-US" dirty="0"/>
              <a:t>Replacement at Motorola </a:t>
            </a:r>
            <a:r>
              <a:rPr lang="en-US" dirty="0" smtClean="0"/>
              <a:t>Service Center (Mail-in)</a:t>
            </a:r>
            <a:endParaRPr lang="en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300564" y="1585960"/>
            <a:ext cx="0" cy="159012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791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-626860" y="-1293154"/>
            <a:ext cx="7813292" cy="579600"/>
          </a:xfrm>
          <a:prstGeom prst="rect">
            <a:avLst/>
          </a:prstGeom>
        </p:spPr>
        <p:txBody>
          <a:bodyPr lIns="57150" tIns="57150" rIns="57150" bIns="571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Option #3 Service Center (Mail-in)</a:t>
            </a:r>
            <a:endParaRPr lang="en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80187"/>
              </p:ext>
            </p:extLst>
          </p:nvPr>
        </p:nvGraphicFramePr>
        <p:xfrm>
          <a:off x="101601" y="675334"/>
          <a:ext cx="8932332" cy="4068116"/>
        </p:xfrm>
        <a:graphic>
          <a:graphicData uri="http://schemas.openxmlformats.org/drawingml/2006/table">
            <a:tbl>
              <a:tblPr firstRow="1" bandRow="1"/>
              <a:tblGrid>
                <a:gridCol w="1708149"/>
                <a:gridCol w="7224183"/>
              </a:tblGrid>
              <a:tr h="96211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Consumer</a:t>
                      </a:r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959705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21463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MASC</a:t>
                      </a:r>
                      <a:endParaRPr lang="en-US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4149731" y="4051127"/>
            <a:ext cx="795528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Replace DLN Lens</a:t>
            </a:r>
            <a:endParaRPr lang="en-US" sz="900" dirty="0"/>
          </a:p>
        </p:txBody>
      </p:sp>
      <p:sp>
        <p:nvSpPr>
          <p:cNvPr id="31" name="Rectangle 30"/>
          <p:cNvSpPr/>
          <p:nvPr/>
        </p:nvSpPr>
        <p:spPr>
          <a:xfrm>
            <a:off x="5165877" y="4051127"/>
            <a:ext cx="794634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Give Device back to Consumer</a:t>
            </a:r>
            <a:endParaRPr lang="en-US" sz="900" dirty="0"/>
          </a:p>
        </p:txBody>
      </p:sp>
      <p:sp>
        <p:nvSpPr>
          <p:cNvPr id="33" name="Rectangle 32"/>
          <p:cNvSpPr/>
          <p:nvPr/>
        </p:nvSpPr>
        <p:spPr>
          <a:xfrm>
            <a:off x="6219584" y="717280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Receive Device</a:t>
            </a:r>
            <a:endParaRPr lang="en-US" sz="900" dirty="0"/>
          </a:p>
        </p:txBody>
      </p:sp>
      <p:sp>
        <p:nvSpPr>
          <p:cNvPr id="35" name="Rectangle 34"/>
          <p:cNvSpPr/>
          <p:nvPr/>
        </p:nvSpPr>
        <p:spPr>
          <a:xfrm>
            <a:off x="4155957" y="2959475"/>
            <a:ext cx="795528" cy="448056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Repair</a:t>
            </a:r>
            <a:endParaRPr lang="en-US" sz="9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286000" y="3176086"/>
            <a:ext cx="6151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0" idx="0"/>
          </p:cNvCxnSpPr>
          <p:nvPr/>
        </p:nvCxnSpPr>
        <p:spPr>
          <a:xfrm>
            <a:off x="4547495" y="3407531"/>
            <a:ext cx="0" cy="643596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63215" y="1136001"/>
            <a:ext cx="0" cy="2915126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Diamond 114"/>
          <p:cNvSpPr/>
          <p:nvPr/>
        </p:nvSpPr>
        <p:spPr>
          <a:xfrm>
            <a:off x="2892477" y="2740116"/>
            <a:ext cx="1027765" cy="868680"/>
          </a:xfrm>
          <a:prstGeom prst="diamond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In Warranty?</a:t>
            </a:r>
            <a:endParaRPr lang="en-US" sz="600" dirty="0"/>
          </a:p>
        </p:txBody>
      </p:sp>
      <p:cxnSp>
        <p:nvCxnSpPr>
          <p:cNvPr id="117" name="Straight Arrow Connector 116"/>
          <p:cNvCxnSpPr>
            <a:stCxn id="68" idx="2"/>
            <a:endCxn id="35" idx="0"/>
          </p:cNvCxnSpPr>
          <p:nvPr/>
        </p:nvCxnSpPr>
        <p:spPr>
          <a:xfrm>
            <a:off x="4540745" y="1570341"/>
            <a:ext cx="12976" cy="1389134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800171" y="2907672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Yes</a:t>
            </a:r>
            <a:endParaRPr 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051027" y="2626013"/>
            <a:ext cx="33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540745" y="1683915"/>
            <a:ext cx="383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Yes</a:t>
            </a:r>
            <a:endParaRPr lang="en-US" sz="900" dirty="0"/>
          </a:p>
        </p:txBody>
      </p:sp>
      <p:cxnSp>
        <p:nvCxnSpPr>
          <p:cNvPr id="56" name="Straight Connector 55"/>
          <p:cNvCxnSpPr>
            <a:endCxn id="68" idx="3"/>
          </p:cNvCxnSpPr>
          <p:nvPr/>
        </p:nvCxnSpPr>
        <p:spPr>
          <a:xfrm flipH="1">
            <a:off x="5054627" y="1136001"/>
            <a:ext cx="5085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616617" y="1578024"/>
            <a:ext cx="6750" cy="2696883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044341" y="896185"/>
            <a:ext cx="33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68" name="Diamond 67"/>
          <p:cNvSpPr/>
          <p:nvPr/>
        </p:nvSpPr>
        <p:spPr>
          <a:xfrm>
            <a:off x="4026862" y="701661"/>
            <a:ext cx="1027765" cy="868680"/>
          </a:xfrm>
          <a:prstGeom prst="diamond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Repair?</a:t>
            </a:r>
            <a:endParaRPr lang="en-US" sz="800" dirty="0"/>
          </a:p>
        </p:txBody>
      </p:sp>
      <p:sp>
        <p:nvSpPr>
          <p:cNvPr id="69" name="Rectangle 68"/>
          <p:cNvSpPr/>
          <p:nvPr/>
        </p:nvSpPr>
        <p:spPr>
          <a:xfrm>
            <a:off x="3002740" y="717280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Contact Consumer</a:t>
            </a:r>
            <a:endParaRPr lang="en-US" sz="900" dirty="0"/>
          </a:p>
        </p:txBody>
      </p:sp>
      <p:cxnSp>
        <p:nvCxnSpPr>
          <p:cNvPr id="77" name="Straight Arrow Connector 76"/>
          <p:cNvCxnSpPr>
            <a:endCxn id="69" idx="2"/>
          </p:cNvCxnSpPr>
          <p:nvPr/>
        </p:nvCxnSpPr>
        <p:spPr>
          <a:xfrm flipV="1">
            <a:off x="3400504" y="1585960"/>
            <a:ext cx="0" cy="1154156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921136" y="3176086"/>
            <a:ext cx="22957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36305" y="4281753"/>
            <a:ext cx="22957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5966897" y="4274907"/>
            <a:ext cx="656470" cy="684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Shape 226"/>
          <p:cNvSpPr txBox="1">
            <a:spLocks/>
          </p:cNvSpPr>
          <p:nvPr/>
        </p:nvSpPr>
        <p:spPr>
          <a:xfrm>
            <a:off x="372533" y="218146"/>
            <a:ext cx="7813292" cy="579600"/>
          </a:xfrm>
          <a:prstGeom prst="rect">
            <a:avLst/>
          </a:prstGeom>
          <a:noFill/>
          <a:ln>
            <a:noFill/>
          </a:ln>
        </p:spPr>
        <p:txBody>
          <a:bodyPr lIns="57150" tIns="57150" rIns="57150" bIns="5715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Open Sans"/>
              <a:buNone/>
              <a:defRPr sz="22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SzPct val="100000"/>
              <a:defRPr sz="900"/>
            </a:lvl3pPr>
            <a:lvl4pPr marL="0" marR="0" indent="0" algn="l" rtl="0">
              <a:spcBef>
                <a:spcPts val="0"/>
              </a:spcBef>
              <a:buSzPct val="100000"/>
              <a:defRPr sz="900"/>
            </a:lvl4pPr>
            <a:lvl5pPr marL="0" marR="0" indent="0" algn="l" rtl="0">
              <a:spcBef>
                <a:spcPts val="0"/>
              </a:spcBef>
              <a:buSzPct val="100000"/>
              <a:defRPr sz="900"/>
            </a:lvl5pPr>
            <a:lvl6pPr marL="0" marR="0" indent="0" algn="l" rtl="0">
              <a:spcBef>
                <a:spcPts val="0"/>
              </a:spcBef>
              <a:buSzPct val="100000"/>
              <a:defRPr sz="900"/>
            </a:lvl6pPr>
            <a:lvl7pPr marL="0" marR="0" indent="0" algn="l" rtl="0">
              <a:spcBef>
                <a:spcPts val="0"/>
              </a:spcBef>
              <a:buSzPct val="100000"/>
              <a:defRPr sz="900"/>
            </a:lvl7pPr>
            <a:lvl8pPr marL="0" marR="0" indent="0" algn="l" rtl="0">
              <a:spcBef>
                <a:spcPts val="0"/>
              </a:spcBef>
              <a:buSzPct val="100000"/>
              <a:defRPr sz="900"/>
            </a:lvl8pPr>
            <a:lvl9pPr marL="0" marR="0" indent="0" algn="l" rtl="0">
              <a:spcBef>
                <a:spcPts val="0"/>
              </a:spcBef>
              <a:buSzPct val="100000"/>
              <a:defRPr sz="900"/>
            </a:lvl9pPr>
          </a:lstStyle>
          <a:p>
            <a:r>
              <a:rPr lang="en-US" dirty="0" smtClean="0"/>
              <a:t>Replacement at Motorola Service Center (Walk-in)</a:t>
            </a:r>
            <a:endParaRPr lang="en" dirty="0"/>
          </a:p>
        </p:txBody>
      </p:sp>
      <p:sp>
        <p:nvSpPr>
          <p:cNvPr id="39" name="Rectangle 38"/>
          <p:cNvSpPr/>
          <p:nvPr/>
        </p:nvSpPr>
        <p:spPr>
          <a:xfrm>
            <a:off x="1880711" y="717032"/>
            <a:ext cx="795528" cy="868680"/>
          </a:xfrm>
          <a:prstGeom prst="rect">
            <a:avLst/>
          </a:prstGeom>
          <a:solidFill>
            <a:srgbClr val="CC9C7C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Give Device to Service Center</a:t>
            </a:r>
            <a:endParaRPr lang="en-US" sz="9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00171" y="1136001"/>
            <a:ext cx="22957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86000" y="1585961"/>
            <a:ext cx="0" cy="159012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64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orola Mobility Theme">
  <a:themeElements>
    <a:clrScheme name="Motorola Mobilty Theme colors">
      <a:dk1>
        <a:srgbClr val="808080"/>
      </a:dk1>
      <a:lt1>
        <a:srgbClr val="FFFFFF"/>
      </a:lt1>
      <a:dk2>
        <a:srgbClr val="4D4D4D"/>
      </a:dk2>
      <a:lt2>
        <a:srgbClr val="D9D9D9"/>
      </a:lt2>
      <a:accent1>
        <a:srgbClr val="00E2E2"/>
      </a:accent1>
      <a:accent2>
        <a:srgbClr val="FF4F4F"/>
      </a:accent2>
      <a:accent3>
        <a:srgbClr val="6A83F9"/>
      </a:accent3>
      <a:accent4>
        <a:srgbClr val="FF9100"/>
      </a:accent4>
      <a:accent5>
        <a:srgbClr val="FF008B"/>
      </a:accent5>
      <a:accent6>
        <a:srgbClr val="000000"/>
      </a:accent6>
      <a:hlink>
        <a:srgbClr val="2D3C7B"/>
      </a:hlink>
      <a:folHlink>
        <a:srgbClr val="D91B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294</Words>
  <Application>Microsoft Macintosh PowerPoint</Application>
  <PresentationFormat>On-screen Show (16:9)</PresentationFormat>
  <Paragraphs>81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Motorola Mobility Theme</vt:lpstr>
      <vt:lpstr>Bounce Shatterproof Liner Replacement in Service Version: 2.0</vt:lpstr>
      <vt:lpstr>ShattershieldTM</vt:lpstr>
      <vt:lpstr>DLN Replacement Liner</vt:lpstr>
      <vt:lpstr>Replacement Options</vt:lpstr>
      <vt:lpstr>Option #3 Service Center (Mail-in)</vt:lpstr>
      <vt:lpstr>Option #3 Service Center (Mail-in)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Styx Product Overview</dc:title>
  <cp:lastModifiedBy>Amy</cp:lastModifiedBy>
  <cp:revision>461</cp:revision>
  <dcterms:modified xsi:type="dcterms:W3CDTF">2015-06-04T18:52:35Z</dcterms:modified>
</cp:coreProperties>
</file>